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9" r:id="rId1"/>
    <p:sldMasterId id="2147484237" r:id="rId2"/>
  </p:sldMasterIdLst>
  <p:notesMasterIdLst>
    <p:notesMasterId r:id="rId37"/>
  </p:notesMasterIdLst>
  <p:sldIdLst>
    <p:sldId id="256" r:id="rId3"/>
    <p:sldId id="278" r:id="rId4"/>
    <p:sldId id="298" r:id="rId5"/>
    <p:sldId id="297" r:id="rId6"/>
    <p:sldId id="275" r:id="rId7"/>
    <p:sldId id="279" r:id="rId8"/>
    <p:sldId id="276" r:id="rId9"/>
    <p:sldId id="259" r:id="rId10"/>
    <p:sldId id="300" r:id="rId11"/>
    <p:sldId id="270" r:id="rId12"/>
    <p:sldId id="293" r:id="rId13"/>
    <p:sldId id="260" r:id="rId14"/>
    <p:sldId id="295" r:id="rId15"/>
    <p:sldId id="296" r:id="rId16"/>
    <p:sldId id="294" r:id="rId17"/>
    <p:sldId id="263" r:id="rId18"/>
    <p:sldId id="265" r:id="rId19"/>
    <p:sldId id="299" r:id="rId20"/>
    <p:sldId id="269" r:id="rId21"/>
    <p:sldId id="272" r:id="rId22"/>
    <p:sldId id="281" r:id="rId23"/>
    <p:sldId id="267" r:id="rId24"/>
    <p:sldId id="277" r:id="rId25"/>
    <p:sldId id="285" r:id="rId26"/>
    <p:sldId id="282" r:id="rId27"/>
    <p:sldId id="273" r:id="rId28"/>
    <p:sldId id="274" r:id="rId29"/>
    <p:sldId id="292" r:id="rId30"/>
    <p:sldId id="264" r:id="rId31"/>
    <p:sldId id="286" r:id="rId32"/>
    <p:sldId id="287" r:id="rId33"/>
    <p:sldId id="280" r:id="rId34"/>
    <p:sldId id="290" r:id="rId35"/>
    <p:sldId id="271"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Paulk" initials="VP" lastIdx="1" clrIdx="0">
    <p:extLst>
      <p:ext uri="{19B8F6BF-5375-455C-9EA6-DF929625EA0E}">
        <p15:presenceInfo xmlns:p15="http://schemas.microsoft.com/office/powerpoint/2012/main" userId="S-1-5-21-1335406376-3219714939-3350608511-10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E1D"/>
    <a:srgbClr val="702866"/>
    <a:srgbClr val="B7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94660"/>
  </p:normalViewPr>
  <p:slideViewPr>
    <p:cSldViewPr snapToGrid="0">
      <p:cViewPr varScale="1">
        <p:scale>
          <a:sx n="105" d="100"/>
          <a:sy n="105" d="100"/>
        </p:scale>
        <p:origin x="19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2-28T20:16:01.61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1 734 0,'26'0'187,"-1"0"-62,0 0-93,0 0-17,1 0 1,-1 0 265,0 0-218,0-406-16,0 406 124,27 0-139,24 0-32,-26 0 15,26 0-15,-26 0 16,-25 0-16,26 0 16,24 0 218,-23 0-218,-27 0-16,0 0 15,1 0 1,-1 0-1,0 0 64,0 0-48,1 0 0,-1 0-15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02-28T21:01:58.362"/>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114 211 0,'28'0'391,"29"0"-391,-29 0 15,28 0 1,1 0-16,-1 0 16,1 0-16,-29 0 15,28 0-15,-27 0 16,-1 0 109,0 0-109,0 0-1,1 0 16,-1 0 16,0 0 16,0 0-63,0 0 15,1 0 1,-1 0 0,0 0-1,0-33-15,1 33 32,-1 0-1,28 0-16,-28 0 17,1 0-1,-1 0 16,0 0-47,0 0 15,1 0 1,-1 0-16,0 0 31,0 0-15,0 0 31,29-33-32,-29 33 17,0 0-17,1 0 1,-1 0 0,0 0-16,0 0 31,0 0-31,1 0 15,-1 0 1,28 0-16,-27 0 16,-1 0-1,0 0 1,0 33 0,1-33-1,0 0-15,-1 0 16,0 0 15,0 0-31,1 0 16,27 33-16,-28-33 15,29 0 1,-29 0 0,0 0-1,0 0 1,1 33 15,-1-33-15,0 34-16,0-34 15,0 0 1,1 0 0,-1 0-16,0 0 15,0 0-15,1 0 31,-1 0-31,0 0 32,0 34-32,0-34 31,1 0-15,-1 0 15,0 0 16,0 0-47,1 0 31,-1 0-15,0 0-16,0 0 31,0 0-16,1 0 1,-1 0 0,0 0-16,0 0 15,1 0 1,-1 0 0,0 0-1,0 0 16,0 0 16,1 0-31,-1 0 0,0 0-1,0 0 1,1 0 609,-1 0-610,0 0-15,0 0 16,0 0 0,1 0-1,-1-34 345,-28 0-298,28 1-31,0 33 173,1 0-189,-29-33 1,28 33-1,-28-33 345,-57 33-345,-27-34-15,55 34 16,-55-33-16,-1 33 16,29-33-16,27 33 15,-27 0 1,28-33 0,0 33-1,-1 0-15,1 0 31,0 0 1,-29 0 343,1 0-375,28 0 15,-29 0-15,1 0 16,28 0 0,-1 0-1,1 0 32,0 0-47,0 0 31,0 0-31,-1 0 32,1 0 14,0 0-30,0 0 15,-1 0-15,1 0 0,0 0 15,0 0-31,0 0 47,-1 33-32,1-33 1,0 0 15,0 0-15,-1 0-1,1 33 1,0-33 0,0 0-1,0 0 1,-1 0 0,1 0-1,0 0 1,0 0-1,-1 0 32,0 0 0,1 0-47,0 0 16,0 0-1,-1 0 1,1 0 0,0 0 15,0 0 16,-1 0-32,1 0-15,0 0 16,0 0 0,0 0-1,-1 0 17,1 0-17,0 0 1,0 0-16,-1 0 15,1 0 1,0 0 0,0 0-1,0 0 1,-1 0 0,1-33 15,0 33-31,0 0 47,-1 0 15,1 0-46,0 0-1,0 0 1,0 0 0,-1 0-1,1 0 1,0 0 0,0 0-1,-1 0 1,1 0-1,0 0-15,0 0 16,0 0 0,-1 0-1,1 0 1,0 0 0,-29 0-1,29 0 1,0 0-1,0 0 1,0 0 15,-1 0 16,29-33-16,-28 33 16,0 0 0,0 0-16,-1 0-15,1 0-16,0 0 47,0 0-16,0 0-15,-1 0 15,1 0 0,0 0 1,0 0 77,-1 0 78,1 0 1,28 33-63,0 0 234,0 0-343,28 1 140,-28-1-125,0 0-31,0 0 16,0 1 0,0 0 531,29-34-110,-29 33-421,0-1-16,0 2 15,28 0 32,0-34 500,29 0-547,-1 0 16,-28 0-1,0 0 1,1 0 0,-1 0 15,0 0-31,29 0 15,-29 0 1,0 0-16,28 0 16,-27 0-16,-1 0 31,0-34-15,0 34 46,1 0-46,-1 0-1,0 0 32,0 0-31,0 0 15,1 0-31,-1 0 16,0 0-1,0 0-15,1 0 32,-1 0-32,0 0 15,0 0 16,0 0-15,1 0 0,-1 0-1,0 0 1,0 0 0,1 0-1,-1 0 1,0 0-16,0 0 31,29 0-31,-29 0 31,0 0-31,0 0 16,1 0 0,-1 0-16,0 0 15,28 0 1,1 0-1,-29 0-15,0 0 16,1 0 0,-1 0-1,0 0-15,0 0 16,1 0 15,0 0-31,27 0 16,-28 0-1,29 0 1,-29 0-16,28 0 16,-27 0 15,-1 0-15,0 0-1,0 0 1,1 0-16,27 0 31,-28 0-31,29 0 16,-29 0-1,0 0 1,29 0-16,-1 0 16,-28 0-1,29 0 1,-29 0-16,0 0 15,0 0-15,1 0 16,27 0-16,-28 0 16,0 0-1,1 0-15,-1 0 16,0 0-16,0 0 16,1 0-1,-1 0-15,0 0 31,0 0-31,29 0 16,-29 0 0,28 0-16,-27 0 15,-1 0-15,0 0 16,0 0 0,0 0-1,1 0 1,-1 0 15,0 0 0,0 0 1,1 0-17,-1 0-15,0 0 31,0 0 16,0 0-31,-28-34 218,0 2-218,0-1 15,0-35-15,0 35 31,0 0-16,-28 33-31,28-33 47,-28-1 156,28 1-141,-56 33 1,-1 0-63,-28 0 16,1 0-16,-1 0 15,29 0-15,-1 0 16,1 0-16,-1 0 15,29 0-15,0 0 16,0 0 0,-1 0-1,1 0 17,-28 0-32,28 0 15,-1 0 1,1 0-1,0 0 1,0 0-16,-1 0 16,1 0-1,0 0-15,0 0 16,0 0-16,-1 0 31,1 0-31,0 0 16,0 0-1,-1 0 1,1 0 0,0 0-16,0 0 15,28 33 110,56-33-78,57 0-31,-28 0-16,28 0 15,-29 0-15,-27 0 16,-1 0-16,-28 0 16,-28 34-1,29-34 1,-1 0-16,0 0 16,0 0-1,29 0-15,27 33 16,-27-33-16,28 0 15,-29 33-15,0-33 16,-27 0-16,-1 0 16,0 0-16,0 33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43F6B0-97AB-4D5E-806F-9FD1385CA2B2}" type="datetimeFigureOut">
              <a:rPr lang="en-US" smtClean="0"/>
              <a:t>11/25/2024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B7C22C-0840-423A-AEE9-A22B26544246}" type="slidenum">
              <a:rPr lang="en-US" smtClean="0"/>
              <a:t>‹#›</a:t>
            </a:fld>
            <a:endParaRPr lang="en-US"/>
          </a:p>
        </p:txBody>
      </p:sp>
    </p:spTree>
    <p:extLst>
      <p:ext uri="{BB962C8B-B14F-4D97-AF65-F5344CB8AC3E}">
        <p14:creationId xmlns:p14="http://schemas.microsoft.com/office/powerpoint/2010/main" val="22725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C22C-0840-423A-AEE9-A22B26544246}" type="slidenum">
              <a:rPr lang="en-US" smtClean="0"/>
              <a:t>1</a:t>
            </a:fld>
            <a:endParaRPr lang="en-US" dirty="0"/>
          </a:p>
        </p:txBody>
      </p:sp>
    </p:spTree>
    <p:extLst>
      <p:ext uri="{BB962C8B-B14F-4D97-AF65-F5344CB8AC3E}">
        <p14:creationId xmlns:p14="http://schemas.microsoft.com/office/powerpoint/2010/main" val="122276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C22C-0840-423A-AEE9-A22B26544246}" type="slidenum">
              <a:rPr lang="en-US" smtClean="0"/>
              <a:t>2</a:t>
            </a:fld>
            <a:endParaRPr lang="en-US"/>
          </a:p>
        </p:txBody>
      </p:sp>
    </p:spTree>
    <p:extLst>
      <p:ext uri="{BB962C8B-B14F-4D97-AF65-F5344CB8AC3E}">
        <p14:creationId xmlns:p14="http://schemas.microsoft.com/office/powerpoint/2010/main" val="340206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B7C22C-0840-423A-AEE9-A22B26544246}" type="slidenum">
              <a:rPr lang="en-US" smtClean="0"/>
              <a:t>3</a:t>
            </a:fld>
            <a:endParaRPr lang="en-US"/>
          </a:p>
        </p:txBody>
      </p:sp>
    </p:spTree>
    <p:extLst>
      <p:ext uri="{BB962C8B-B14F-4D97-AF65-F5344CB8AC3E}">
        <p14:creationId xmlns:p14="http://schemas.microsoft.com/office/powerpoint/2010/main" val="180623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3ED5C1-E063-4DDA-AD24-8D08C5A3C5FC}"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17714790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722C3-0749-4536-BD60-4505EE546471}"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303472140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722C3-0749-4536-BD60-4505EE546471}"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6497292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722C3-0749-4536-BD60-4505EE546471}"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5DBFF-7E41-41A9-88BD-010C5078871F}"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50197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722C3-0749-4536-BD60-4505EE546471}"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17134497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D4722C3-0749-4536-BD60-4505EE546471}" type="datetime1">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4997648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D4722C3-0749-4536-BD60-4505EE546471}" type="datetime1">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142651138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722C3-0749-4536-BD60-4505EE546471}"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367341847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722C3-0749-4536-BD60-4505EE546471}"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390918067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85E73E-C036-B94E-AD88-52B149A5A8C2}"/>
              </a:ext>
            </a:extLst>
          </p:cNvPr>
          <p:cNvPicPr>
            <a:picLocks noChangeAspect="1"/>
          </p:cNvPicPr>
          <p:nvPr userDrawn="1"/>
        </p:nvPicPr>
        <p:blipFill>
          <a:blip r:embed="rId2"/>
          <a:stretch>
            <a:fillRect/>
          </a:stretch>
        </p:blipFill>
        <p:spPr>
          <a:xfrm>
            <a:off x="12700" y="0"/>
            <a:ext cx="12179300" cy="6858000"/>
          </a:xfrm>
          <a:prstGeom prst="rect">
            <a:avLst/>
          </a:prstGeom>
        </p:spPr>
      </p:pic>
      <p:sp>
        <p:nvSpPr>
          <p:cNvPr id="2" name="Title 1">
            <a:extLst>
              <a:ext uri="{FF2B5EF4-FFF2-40B4-BE49-F238E27FC236}">
                <a16:creationId xmlns:a16="http://schemas.microsoft.com/office/drawing/2014/main" id="{DC7C91EA-D6DE-7E47-BE02-DC2E933801E3}"/>
              </a:ext>
            </a:extLst>
          </p:cNvPr>
          <p:cNvSpPr>
            <a:spLocks noGrp="1"/>
          </p:cNvSpPr>
          <p:nvPr>
            <p:ph type="ctrTitle" hasCustomPrompt="1"/>
          </p:nvPr>
        </p:nvSpPr>
        <p:spPr>
          <a:xfrm>
            <a:off x="596154" y="1732897"/>
            <a:ext cx="9462247" cy="1561632"/>
          </a:xfrm>
        </p:spPr>
        <p:txBody>
          <a:bodyPr anchor="b">
            <a:normAutofit/>
          </a:bodyPr>
          <a:lstStyle>
            <a:lvl1pPr algn="l">
              <a:defRPr sz="4800">
                <a:solidFill>
                  <a:schemeClr val="bg1"/>
                </a:solidFill>
                <a:latin typeface="Techead" pitchFamily="2" charset="0"/>
              </a:defRPr>
            </a:lvl1pPr>
          </a:lstStyle>
          <a:p>
            <a:r>
              <a:rPr lang="en-US"/>
              <a:t>CLICK TO ADD MASTER SLIDE</a:t>
            </a:r>
          </a:p>
        </p:txBody>
      </p:sp>
      <p:sp>
        <p:nvSpPr>
          <p:cNvPr id="3" name="Subtitle 2">
            <a:extLst>
              <a:ext uri="{FF2B5EF4-FFF2-40B4-BE49-F238E27FC236}">
                <a16:creationId xmlns:a16="http://schemas.microsoft.com/office/drawing/2014/main" id="{634EB93F-7744-2A4C-9BE6-77CE52FDCB72}"/>
              </a:ext>
            </a:extLst>
          </p:cNvPr>
          <p:cNvSpPr>
            <a:spLocks noGrp="1"/>
          </p:cNvSpPr>
          <p:nvPr>
            <p:ph type="subTitle" idx="1"/>
          </p:nvPr>
        </p:nvSpPr>
        <p:spPr>
          <a:xfrm>
            <a:off x="755277" y="3469342"/>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4C8A6-E02D-A04B-87FA-CDAB2710557B}"/>
              </a:ext>
            </a:extLst>
          </p:cNvPr>
          <p:cNvSpPr>
            <a:spLocks noGrp="1"/>
          </p:cNvSpPr>
          <p:nvPr>
            <p:ph type="dt" sz="half" idx="10"/>
          </p:nvPr>
        </p:nvSpPr>
        <p:spPr>
          <a:xfrm>
            <a:off x="1197016" y="6356350"/>
            <a:ext cx="2743200" cy="365125"/>
          </a:xfrm>
        </p:spPr>
        <p:txBody>
          <a:bodyPr/>
          <a:lstStyle>
            <a:lvl1pPr>
              <a:defRPr>
                <a:solidFill>
                  <a:schemeClr val="bg1"/>
                </a:solidFill>
                <a:latin typeface="Techead" pitchFamily="2" charset="0"/>
              </a:defRPr>
            </a:lvl1pPr>
          </a:lstStyle>
          <a:p>
            <a:fld id="{1E3D5C9C-DB2C-FE4A-A8FE-F0459210B2BB}" type="datetimeFigureOut">
              <a:rPr lang="en-US" smtClean="0"/>
              <a:pPr/>
              <a:t>11/25/2024</a:t>
            </a:fld>
            <a:endParaRPr lang="en-US"/>
          </a:p>
        </p:txBody>
      </p:sp>
      <p:sp>
        <p:nvSpPr>
          <p:cNvPr id="6" name="Slide Number Placeholder 5">
            <a:extLst>
              <a:ext uri="{FF2B5EF4-FFF2-40B4-BE49-F238E27FC236}">
                <a16:creationId xmlns:a16="http://schemas.microsoft.com/office/drawing/2014/main" id="{B3CEE5BE-E715-AB4B-8467-DF396357A89D}"/>
              </a:ext>
            </a:extLst>
          </p:cNvPr>
          <p:cNvSpPr>
            <a:spLocks noGrp="1"/>
          </p:cNvSpPr>
          <p:nvPr>
            <p:ph type="sldNum" sz="quarter" idx="12"/>
          </p:nvPr>
        </p:nvSpPr>
        <p:spPr/>
        <p:txBody>
          <a:bodyPr/>
          <a:lstStyle>
            <a:lvl1pPr>
              <a:defRPr>
                <a:solidFill>
                  <a:schemeClr val="bg1"/>
                </a:solidFill>
                <a:latin typeface="Techead" pitchFamily="2" charset="0"/>
              </a:defRPr>
            </a:lvl1pPr>
          </a:lstStyle>
          <a:p>
            <a:fld id="{E601A3C3-C30F-E84D-8AC5-314E4FA82561}" type="slidenum">
              <a:rPr lang="en-US" smtClean="0"/>
              <a:pPr/>
              <a:t>‹#›</a:t>
            </a:fld>
            <a:endParaRPr lang="en-US"/>
          </a:p>
        </p:txBody>
      </p:sp>
    </p:spTree>
    <p:extLst>
      <p:ext uri="{BB962C8B-B14F-4D97-AF65-F5344CB8AC3E}">
        <p14:creationId xmlns:p14="http://schemas.microsoft.com/office/powerpoint/2010/main" val="2873892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23DC-621A-8848-ABF9-8F914D23B3DC}"/>
              </a:ext>
            </a:extLst>
          </p:cNvPr>
          <p:cNvSpPr>
            <a:spLocks noGrp="1"/>
          </p:cNvSpPr>
          <p:nvPr>
            <p:ph type="title" hasCustomPrompt="1"/>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D40B245-0EC6-CD42-A633-FCA4181591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1F4EE-196A-8B49-B34C-8C867895A4D6}"/>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5" name="Footer Placeholder 4">
            <a:extLst>
              <a:ext uri="{FF2B5EF4-FFF2-40B4-BE49-F238E27FC236}">
                <a16:creationId xmlns:a16="http://schemas.microsoft.com/office/drawing/2014/main" id="{A450D49D-D32D-6741-88D1-1DDB3749C1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02C996-8620-C144-9DD5-21FA2F2A5449}"/>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59811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4722C3-0749-4536-BD60-4505EE546471}"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415887144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0CCF-8400-B145-91C5-A477F94A4AC6}"/>
              </a:ext>
            </a:extLst>
          </p:cNvPr>
          <p:cNvSpPr>
            <a:spLocks noGrp="1"/>
          </p:cNvSpPr>
          <p:nvPr>
            <p:ph type="title" hasCustomPrompt="1"/>
          </p:nvPr>
        </p:nvSpPr>
        <p:spPr>
          <a:xfrm>
            <a:off x="831850" y="1709738"/>
            <a:ext cx="10515600" cy="2852737"/>
          </a:xfrm>
        </p:spPr>
        <p:txBody>
          <a:bodyPr anchor="b">
            <a:normAutofit/>
          </a:bodyPr>
          <a:lstStyle>
            <a:lvl1pPr>
              <a:defRPr sz="4000"/>
            </a:lvl1pPr>
          </a:lstStyle>
          <a:p>
            <a:r>
              <a:rPr lang="en-US"/>
              <a:t>CLICK TO EDIT TITLE MASTER SLIDE</a:t>
            </a:r>
          </a:p>
        </p:txBody>
      </p:sp>
      <p:sp>
        <p:nvSpPr>
          <p:cNvPr id="3" name="Text Placeholder 2">
            <a:extLst>
              <a:ext uri="{FF2B5EF4-FFF2-40B4-BE49-F238E27FC236}">
                <a16:creationId xmlns:a16="http://schemas.microsoft.com/office/drawing/2014/main" id="{9CD97312-B9F2-4C44-9326-C4CF9C043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60176-5AF5-B348-881C-C6D23B4DDD01}"/>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5" name="Footer Placeholder 4">
            <a:extLst>
              <a:ext uri="{FF2B5EF4-FFF2-40B4-BE49-F238E27FC236}">
                <a16:creationId xmlns:a16="http://schemas.microsoft.com/office/drawing/2014/main" id="{A270C0BA-2349-5B48-B8E5-0DB7D6DEC9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BBC144-1CAB-4F4B-A7B8-4B8DF1FFB9DD}"/>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1169847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4CC8-B433-054D-88AC-678644B0A1AD}"/>
              </a:ext>
            </a:extLst>
          </p:cNvPr>
          <p:cNvSpPr>
            <a:spLocks noGrp="1"/>
          </p:cNvSpPr>
          <p:nvPr>
            <p:ph type="title" hasCustomPrompt="1"/>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F7A6F76-E2D9-2745-943E-217FC73030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224B13-A984-044B-80DF-085970008C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D673F-16ED-7C40-8EB7-DDB95BF9628E}"/>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6" name="Footer Placeholder 5">
            <a:extLst>
              <a:ext uri="{FF2B5EF4-FFF2-40B4-BE49-F238E27FC236}">
                <a16:creationId xmlns:a16="http://schemas.microsoft.com/office/drawing/2014/main" id="{23F2A5D9-36A7-4348-A498-FB3D3EDBCD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6190EB-EC70-AC44-B30D-18325CA215AF}"/>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3978057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2AEC-9547-FD48-B25B-583A623118C2}"/>
              </a:ext>
            </a:extLst>
          </p:cNvPr>
          <p:cNvSpPr>
            <a:spLocks noGrp="1"/>
          </p:cNvSpPr>
          <p:nvPr>
            <p:ph type="title" hasCustomPrompt="1"/>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CB648E22-7DE9-4141-B119-ACE1B87F1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70874-9977-B747-8FDA-08FE305DD6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ECDB31-A8D9-FC4E-BDDB-E346F35B4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32FBEA-19E6-6145-B967-0071534258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1AE69-BB05-8D4D-BB07-64A9284CF40C}"/>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8" name="Footer Placeholder 7">
            <a:extLst>
              <a:ext uri="{FF2B5EF4-FFF2-40B4-BE49-F238E27FC236}">
                <a16:creationId xmlns:a16="http://schemas.microsoft.com/office/drawing/2014/main" id="{31A50656-2EFD-4C4F-A889-FC796905E1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4AE204A-D799-5E40-8E1C-862FAE613458}"/>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166545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CB39-2879-9040-9105-B0D160410736}"/>
              </a:ext>
            </a:extLst>
          </p:cNvPr>
          <p:cNvSpPr>
            <a:spLocks noGrp="1"/>
          </p:cNvSpPr>
          <p:nvPr>
            <p:ph type="title" hasCustomPrompt="1"/>
          </p:nvPr>
        </p:nvSpPr>
        <p:spPr/>
        <p:txBody>
          <a:bodyPr>
            <a:normAutofit/>
          </a:bodyPr>
          <a:lstStyle>
            <a:lvl1pPr>
              <a:defRPr sz="4000"/>
            </a:lvl1pPr>
          </a:lstStyle>
          <a:p>
            <a:r>
              <a:rPr lang="en-US"/>
              <a:t>CLICK TO EDIT MASTER TITLE STYLE</a:t>
            </a:r>
          </a:p>
        </p:txBody>
      </p:sp>
      <p:sp>
        <p:nvSpPr>
          <p:cNvPr id="3" name="Date Placeholder 2">
            <a:extLst>
              <a:ext uri="{FF2B5EF4-FFF2-40B4-BE49-F238E27FC236}">
                <a16:creationId xmlns:a16="http://schemas.microsoft.com/office/drawing/2014/main" id="{EB349994-D227-D94F-83E9-EC077044FB51}"/>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4" name="Footer Placeholder 3">
            <a:extLst>
              <a:ext uri="{FF2B5EF4-FFF2-40B4-BE49-F238E27FC236}">
                <a16:creationId xmlns:a16="http://schemas.microsoft.com/office/drawing/2014/main" id="{C338DAA1-07B3-864A-B61B-E37DFFDFE3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D8B7A6-B238-6C42-9CBD-A2983E52E56A}"/>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4238669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0064B-8663-C247-BFCB-5DA1F6486A51}"/>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3" name="Footer Placeholder 2">
            <a:extLst>
              <a:ext uri="{FF2B5EF4-FFF2-40B4-BE49-F238E27FC236}">
                <a16:creationId xmlns:a16="http://schemas.microsoft.com/office/drawing/2014/main" id="{6DD332AD-8CDE-F044-AF41-1875055000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93FCE60-8352-3D4A-A6AE-72A14B4682D8}"/>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952925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8265-2CCC-A849-B918-A49C97827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09B44F-DA85-1640-A941-EAB975397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412305-991F-C54F-AA54-1758859F4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42B71-9710-BD4D-90A3-C49A2DEAD872}"/>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6" name="Footer Placeholder 5">
            <a:extLst>
              <a:ext uri="{FF2B5EF4-FFF2-40B4-BE49-F238E27FC236}">
                <a16:creationId xmlns:a16="http://schemas.microsoft.com/office/drawing/2014/main" id="{87FBFE0A-7814-E74B-941A-5459C17864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CECE70-72B2-E74F-A7C4-6384F3A1AB56}"/>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2973706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BA96-7DC2-A443-8171-EC52F507D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8FC686-D331-6D43-A10E-DE3008C86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5F90FE-8FDC-5C43-AEC4-B129CD15B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ECF5F-3DDD-6F4F-8122-B305AC77D0F6}"/>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6" name="Footer Placeholder 5">
            <a:extLst>
              <a:ext uri="{FF2B5EF4-FFF2-40B4-BE49-F238E27FC236}">
                <a16:creationId xmlns:a16="http://schemas.microsoft.com/office/drawing/2014/main" id="{98106E90-BAA0-794C-A49B-1D252B4E8B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881001-EAAD-484D-9A47-462AE64A74B4}"/>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332394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C34E-7DCD-9141-A2A5-1490193873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14139-D2FF-544B-9125-F5FE3E20C1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BDA33-1037-E545-8FCA-F6F9502AE021}"/>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5" name="Footer Placeholder 4">
            <a:extLst>
              <a:ext uri="{FF2B5EF4-FFF2-40B4-BE49-F238E27FC236}">
                <a16:creationId xmlns:a16="http://schemas.microsoft.com/office/drawing/2014/main" id="{F622C26B-AA30-8542-B691-5A34F1EAB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15628B-87DB-7D43-BCC0-3A8F955D5ECB}"/>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98223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C58501-0644-484C-8E97-69BDBB48A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CF1CD1-4A4C-0B4F-B6AF-079D6DD1DD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ADB00-B8E4-8141-AA2D-20CA1FF133F9}"/>
              </a:ext>
            </a:extLst>
          </p:cNvPr>
          <p:cNvSpPr>
            <a:spLocks noGrp="1"/>
          </p:cNvSpPr>
          <p:nvPr>
            <p:ph type="dt" sz="half" idx="10"/>
          </p:nvPr>
        </p:nvSpPr>
        <p:spPr/>
        <p:txBody>
          <a:bodyPr/>
          <a:lstStyle/>
          <a:p>
            <a:fld id="{1E3D5C9C-DB2C-FE4A-A8FE-F0459210B2BB}" type="datetimeFigureOut">
              <a:rPr lang="en-US" smtClean="0"/>
              <a:t>11/25/2024</a:t>
            </a:fld>
            <a:endParaRPr lang="en-US"/>
          </a:p>
        </p:txBody>
      </p:sp>
      <p:sp>
        <p:nvSpPr>
          <p:cNvPr id="5" name="Footer Placeholder 4">
            <a:extLst>
              <a:ext uri="{FF2B5EF4-FFF2-40B4-BE49-F238E27FC236}">
                <a16:creationId xmlns:a16="http://schemas.microsoft.com/office/drawing/2014/main" id="{B492FB9B-B92C-8A40-B6B9-B850E9AD0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786022-13E2-E340-8376-8D3A293B53DD}"/>
              </a:ext>
            </a:extLst>
          </p:cNvPr>
          <p:cNvSpPr>
            <a:spLocks noGrp="1"/>
          </p:cNvSpPr>
          <p:nvPr>
            <p:ph type="sldNum" sz="quarter" idx="12"/>
          </p:nvPr>
        </p:nvSpPr>
        <p:spPr/>
        <p:txBody>
          <a:bodyPr/>
          <a:lstStyle/>
          <a:p>
            <a:fld id="{E601A3C3-C30F-E84D-8AC5-314E4FA82561}" type="slidenum">
              <a:rPr lang="en-US" smtClean="0"/>
              <a:t>‹#›</a:t>
            </a:fld>
            <a:endParaRPr lang="en-US"/>
          </a:p>
        </p:txBody>
      </p:sp>
    </p:spTree>
    <p:extLst>
      <p:ext uri="{BB962C8B-B14F-4D97-AF65-F5344CB8AC3E}">
        <p14:creationId xmlns:p14="http://schemas.microsoft.com/office/powerpoint/2010/main" val="167472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EBDD63-EBB4-4D0B-A842-4F03EEE17D08}" type="datetime1">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350865078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4722C3-0749-4536-BD60-4505EE546471}"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20593806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4722C3-0749-4536-BD60-4505EE546471}" type="datetime1">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160962366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782A3-6115-4316-9819-9DEB81B5584B}" type="datetime1">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24263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CED20-D4EC-4251-982E-7605FF0D83D5}" type="datetime1">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141592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722C3-0749-4536-BD60-4505EE546471}"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914033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27303C-C258-403A-AB70-AB675B731944}" type="datetime1">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5DBFF-7E41-41A9-88BD-010C5078871F}" type="slidenum">
              <a:rPr lang="en-US" smtClean="0"/>
              <a:t>‹#›</a:t>
            </a:fld>
            <a:endParaRPr lang="en-US"/>
          </a:p>
        </p:txBody>
      </p:sp>
    </p:spTree>
    <p:extLst>
      <p:ext uri="{BB962C8B-B14F-4D97-AF65-F5344CB8AC3E}">
        <p14:creationId xmlns:p14="http://schemas.microsoft.com/office/powerpoint/2010/main" val="279451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D4722C3-0749-4536-BD60-4505EE546471}" type="datetime1">
              <a:rPr lang="en-US" smtClean="0"/>
              <a:t>11/25/2024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AA5DBFF-7E41-41A9-88BD-010C5078871F}" type="slidenum">
              <a:rPr lang="en-US" smtClean="0"/>
              <a:t>‹#›</a:t>
            </a:fld>
            <a:endParaRPr lang="en-US"/>
          </a:p>
        </p:txBody>
      </p:sp>
    </p:spTree>
    <p:extLst>
      <p:ext uri="{BB962C8B-B14F-4D97-AF65-F5344CB8AC3E}">
        <p14:creationId xmlns:p14="http://schemas.microsoft.com/office/powerpoint/2010/main" val="962303697"/>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F0F079-2948-0447-B1C6-24F84A10685C}"/>
              </a:ext>
            </a:extLst>
          </p:cNvPr>
          <p:cNvPicPr>
            <a:picLocks noChangeAspect="1"/>
          </p:cNvPicPr>
          <p:nvPr userDrawn="1"/>
        </p:nvPicPr>
        <p:blipFill>
          <a:blip r:embed="rId13"/>
          <a:stretch>
            <a:fillRect/>
          </a:stretch>
        </p:blipFill>
        <p:spPr>
          <a:xfrm>
            <a:off x="-12540" y="-13948"/>
            <a:ext cx="12192000" cy="6858000"/>
          </a:xfrm>
          <a:prstGeom prst="rect">
            <a:avLst/>
          </a:prstGeom>
        </p:spPr>
      </p:pic>
      <p:sp>
        <p:nvSpPr>
          <p:cNvPr id="2" name="Title Placeholder 1">
            <a:extLst>
              <a:ext uri="{FF2B5EF4-FFF2-40B4-BE49-F238E27FC236}">
                <a16:creationId xmlns:a16="http://schemas.microsoft.com/office/drawing/2014/main" id="{AA8377FD-8D49-BC46-A89F-D2A44548E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a:extLst>
              <a:ext uri="{FF2B5EF4-FFF2-40B4-BE49-F238E27FC236}">
                <a16:creationId xmlns:a16="http://schemas.microsoft.com/office/drawing/2014/main" id="{C08FD946-F421-4F4D-BACA-4431ED8D8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E8729-4A69-234E-8BD3-499C9B13B8D9}"/>
              </a:ext>
            </a:extLst>
          </p:cNvPr>
          <p:cNvSpPr>
            <a:spLocks noGrp="1"/>
          </p:cNvSpPr>
          <p:nvPr>
            <p:ph type="dt" sz="half" idx="2"/>
          </p:nvPr>
        </p:nvSpPr>
        <p:spPr>
          <a:xfrm>
            <a:off x="838200" y="6402650"/>
            <a:ext cx="2743200" cy="365125"/>
          </a:xfrm>
          <a:prstGeom prst="rect">
            <a:avLst/>
          </a:prstGeom>
        </p:spPr>
        <p:txBody>
          <a:bodyPr vert="horz" lIns="91440" tIns="45720" rIns="91440" bIns="45720" rtlCol="0" anchor="ctr"/>
          <a:lstStyle>
            <a:lvl1pPr algn="l">
              <a:defRPr sz="1200">
                <a:solidFill>
                  <a:schemeClr val="bg1"/>
                </a:solidFill>
                <a:latin typeface="Techead" pitchFamily="2" charset="0"/>
              </a:defRPr>
            </a:lvl1pPr>
          </a:lstStyle>
          <a:p>
            <a:fld id="{1E3D5C9C-DB2C-FE4A-A8FE-F0459210B2BB}" type="datetimeFigureOut">
              <a:rPr lang="en-US" smtClean="0"/>
              <a:pPr/>
              <a:t>11/25/2024</a:t>
            </a:fld>
            <a:endParaRPr lang="en-US"/>
          </a:p>
        </p:txBody>
      </p:sp>
      <p:sp>
        <p:nvSpPr>
          <p:cNvPr id="6" name="Slide Number Placeholder 5">
            <a:extLst>
              <a:ext uri="{FF2B5EF4-FFF2-40B4-BE49-F238E27FC236}">
                <a16:creationId xmlns:a16="http://schemas.microsoft.com/office/drawing/2014/main" id="{3B5638A9-D187-4C41-912D-F66B4490E334}"/>
              </a:ext>
            </a:extLst>
          </p:cNvPr>
          <p:cNvSpPr>
            <a:spLocks noGrp="1"/>
          </p:cNvSpPr>
          <p:nvPr>
            <p:ph type="sldNum" sz="quarter" idx="4"/>
          </p:nvPr>
        </p:nvSpPr>
        <p:spPr>
          <a:xfrm>
            <a:off x="8610600" y="6402650"/>
            <a:ext cx="2743200" cy="365125"/>
          </a:xfrm>
          <a:prstGeom prst="rect">
            <a:avLst/>
          </a:prstGeom>
        </p:spPr>
        <p:txBody>
          <a:bodyPr vert="horz" lIns="91440" tIns="45720" rIns="91440" bIns="45720" rtlCol="0" anchor="ctr"/>
          <a:lstStyle>
            <a:lvl1pPr algn="r">
              <a:defRPr sz="1200">
                <a:solidFill>
                  <a:schemeClr val="bg1"/>
                </a:solidFill>
                <a:latin typeface="Techead" pitchFamily="2" charset="0"/>
              </a:defRPr>
            </a:lvl1pPr>
          </a:lstStyle>
          <a:p>
            <a:fld id="{E601A3C3-C30F-E84D-8AC5-314E4FA82561}" type="slidenum">
              <a:rPr lang="en-US" smtClean="0"/>
              <a:pPr/>
              <a:t>‹#›</a:t>
            </a:fld>
            <a:endParaRPr lang="en-US"/>
          </a:p>
        </p:txBody>
      </p:sp>
    </p:spTree>
    <p:extLst>
      <p:ext uri="{BB962C8B-B14F-4D97-AF65-F5344CB8AC3E}">
        <p14:creationId xmlns:p14="http://schemas.microsoft.com/office/powerpoint/2010/main" val="1177247125"/>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l" defTabSz="914400" rtl="0" eaLnBrk="1" latinLnBrk="0" hangingPunct="1">
        <a:lnSpc>
          <a:spcPct val="90000"/>
        </a:lnSpc>
        <a:spcBef>
          <a:spcPct val="0"/>
        </a:spcBef>
        <a:buNone/>
        <a:defRPr sz="4400" kern="1200">
          <a:solidFill>
            <a:schemeClr val="tx1"/>
          </a:solidFill>
          <a:latin typeface="Techead" pitchFamily="2" charset="0"/>
          <a:ea typeface="+mj-ea"/>
          <a:cs typeface="+mj-cs"/>
        </a:defRPr>
      </a:lvl1pPr>
    </p:titleStyle>
    <p:bodyStyle>
      <a:lvl1pPr marL="457200" indent="-457200" algn="l" defTabSz="914400" rtl="0" eaLnBrk="1" latinLnBrk="0" hangingPunct="1">
        <a:lnSpc>
          <a:spcPct val="90000"/>
        </a:lnSpc>
        <a:spcBef>
          <a:spcPts val="1000"/>
        </a:spcBef>
        <a:buFontTx/>
        <a:buBlip>
          <a:blip r:embed="rId1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customXml" Target="../ink/ink2.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Blaine.moffatt@nmdoj.gov" TargetMode="External"/><Relationship Id="rId2" Type="http://schemas.openxmlformats.org/officeDocument/2006/relationships/hyperlink" Target="mailto:khovie@nmdoj.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206339"/>
            <a:ext cx="9001462" cy="2387600"/>
          </a:xfrm>
        </p:spPr>
        <p:txBody>
          <a:bodyPr>
            <a:normAutofit fontScale="90000"/>
          </a:bodyPr>
          <a:lstStyle/>
          <a:p>
            <a:r>
              <a:rPr lang="en-US" dirty="0">
                <a:solidFill>
                  <a:schemeClr val="tx1"/>
                </a:solidFill>
              </a:rPr>
              <a:t>General Services Department </a:t>
            </a:r>
            <a:br>
              <a:rPr lang="en-US" dirty="0">
                <a:solidFill>
                  <a:schemeClr val="tx1"/>
                </a:solidFill>
              </a:rPr>
            </a:br>
            <a:r>
              <a:rPr lang="en-US" dirty="0">
                <a:solidFill>
                  <a:schemeClr val="tx1"/>
                </a:solidFill>
              </a:rPr>
              <a:t>Contract Review Bureau </a:t>
            </a:r>
            <a:br>
              <a:rPr lang="en-US" dirty="0">
                <a:solidFill>
                  <a:schemeClr val="tx1"/>
                </a:solidFill>
              </a:rPr>
            </a:br>
            <a:r>
              <a:rPr lang="en-US" dirty="0">
                <a:solidFill>
                  <a:schemeClr val="tx1"/>
                </a:solidFill>
              </a:rPr>
              <a:t>Overview Training </a:t>
            </a:r>
          </a:p>
        </p:txBody>
      </p:sp>
      <p:sp>
        <p:nvSpPr>
          <p:cNvPr id="3" name="Subtitle 2"/>
          <p:cNvSpPr>
            <a:spLocks noGrp="1"/>
          </p:cNvSpPr>
          <p:nvPr>
            <p:ph type="subTitle" idx="1"/>
          </p:nvPr>
        </p:nvSpPr>
        <p:spPr>
          <a:xfrm>
            <a:off x="1595269" y="3965929"/>
            <a:ext cx="9001462" cy="2399701"/>
          </a:xfrm>
        </p:spPr>
        <p:txBody>
          <a:bodyPr>
            <a:normAutofit/>
          </a:bodyPr>
          <a:lstStyle/>
          <a:p>
            <a:r>
              <a:rPr lang="en-US" dirty="0"/>
              <a:t>Ray A. Maestas, Contract Review Bureau Chief</a:t>
            </a:r>
          </a:p>
          <a:p>
            <a:r>
              <a:rPr lang="en-US" dirty="0"/>
              <a:t>Anna Vigil, SPD Contract Analyst II</a:t>
            </a:r>
          </a:p>
          <a:p>
            <a:r>
              <a:rPr lang="en-US" dirty="0"/>
              <a:t>Jose Gomez, SPD Contract Analyst II</a:t>
            </a:r>
          </a:p>
          <a:p>
            <a:r>
              <a:rPr lang="en-US" dirty="0"/>
              <a:t>Antoinette Griego, SPD Contract Analyst II</a:t>
            </a:r>
          </a:p>
          <a:p>
            <a:endParaRPr lang="en-US" dirty="0"/>
          </a:p>
          <a:p>
            <a:endParaRPr lang="en-US" dirty="0"/>
          </a:p>
        </p:txBody>
      </p:sp>
      <p:sp>
        <p:nvSpPr>
          <p:cNvPr id="4" name="Slide Number Placeholder 3"/>
          <p:cNvSpPr>
            <a:spLocks noGrp="1"/>
          </p:cNvSpPr>
          <p:nvPr>
            <p:ph type="sldNum" sz="quarter" idx="12"/>
          </p:nvPr>
        </p:nvSpPr>
        <p:spPr/>
        <p:txBody>
          <a:bodyPr/>
          <a:lstStyle/>
          <a:p>
            <a:fld id="{1AA5DBFF-7E41-41A9-88BD-010C5078871F}" type="slidenum">
              <a:rPr lang="en-US" smtClean="0"/>
              <a:t>1</a:t>
            </a:fld>
            <a:endParaRPr lang="en-US" dirty="0"/>
          </a:p>
        </p:txBody>
      </p:sp>
      <p:pic>
        <p:nvPicPr>
          <p:cNvPr id="5" name="Picture 4"/>
          <p:cNvPicPr>
            <a:picLocks noChangeAspect="1"/>
          </p:cNvPicPr>
          <p:nvPr/>
        </p:nvPicPr>
        <p:blipFill>
          <a:blip r:embed="rId3"/>
          <a:stretch>
            <a:fillRect/>
          </a:stretch>
        </p:blipFill>
        <p:spPr>
          <a:xfrm>
            <a:off x="96648" y="114495"/>
            <a:ext cx="2997241" cy="830261"/>
          </a:xfrm>
          <a:prstGeom prst="rect">
            <a:avLst/>
          </a:prstGeom>
        </p:spPr>
      </p:pic>
    </p:spTree>
    <p:extLst>
      <p:ext uri="{BB962C8B-B14F-4D97-AF65-F5344CB8AC3E}">
        <p14:creationId xmlns:p14="http://schemas.microsoft.com/office/powerpoint/2010/main" val="252623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857119"/>
            <a:ext cx="12207808" cy="3000881"/>
          </a:xfrm>
          <a:prstGeom prst="rect">
            <a:avLst/>
          </a:prstGeom>
        </p:spPr>
      </p:pic>
      <p:pic>
        <p:nvPicPr>
          <p:cNvPr id="2" name="Picture 1"/>
          <p:cNvPicPr>
            <a:picLocks noChangeAspect="1"/>
          </p:cNvPicPr>
          <p:nvPr/>
        </p:nvPicPr>
        <p:blipFill>
          <a:blip r:embed="rId3"/>
          <a:stretch>
            <a:fillRect/>
          </a:stretch>
        </p:blipFill>
        <p:spPr>
          <a:xfrm>
            <a:off x="1" y="0"/>
            <a:ext cx="12192000" cy="2762250"/>
          </a:xfrm>
          <a:prstGeom prst="rect">
            <a:avLst/>
          </a:prstGeom>
        </p:spPr>
      </p:pic>
      <p:sp>
        <p:nvSpPr>
          <p:cNvPr id="3" name="Rectangle 2"/>
          <p:cNvSpPr/>
          <p:nvPr/>
        </p:nvSpPr>
        <p:spPr>
          <a:xfrm>
            <a:off x="535709" y="2811189"/>
            <a:ext cx="427437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Written Brief</a:t>
            </a:r>
          </a:p>
        </p:txBody>
      </p:sp>
      <p:sp>
        <p:nvSpPr>
          <p:cNvPr id="5" name="Rectangle 4"/>
          <p:cNvSpPr/>
          <p:nvPr/>
        </p:nvSpPr>
        <p:spPr>
          <a:xfrm>
            <a:off x="8196547" y="2807970"/>
            <a:ext cx="371653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Portal Brief</a:t>
            </a:r>
          </a:p>
        </p:txBody>
      </p:sp>
      <p:pic>
        <p:nvPicPr>
          <p:cNvPr id="4" name="Picture 3"/>
          <p:cNvPicPr>
            <a:picLocks noChangeAspect="1"/>
          </p:cNvPicPr>
          <p:nvPr/>
        </p:nvPicPr>
        <p:blipFill>
          <a:blip r:embed="rId4"/>
          <a:stretch>
            <a:fillRect/>
          </a:stretch>
        </p:blipFill>
        <p:spPr>
          <a:xfrm>
            <a:off x="0" y="2938209"/>
            <a:ext cx="581025" cy="742950"/>
          </a:xfrm>
          <a:prstGeom prst="rect">
            <a:avLst/>
          </a:prstGeom>
        </p:spPr>
      </p:pic>
      <p:pic>
        <p:nvPicPr>
          <p:cNvPr id="8" name="Picture 7"/>
          <p:cNvPicPr>
            <a:picLocks noChangeAspect="1"/>
          </p:cNvPicPr>
          <p:nvPr/>
        </p:nvPicPr>
        <p:blipFill>
          <a:blip r:embed="rId4"/>
          <a:stretch>
            <a:fillRect/>
          </a:stretch>
        </p:blipFill>
        <p:spPr>
          <a:xfrm rot="10800000">
            <a:off x="7615522" y="2984353"/>
            <a:ext cx="581025" cy="742950"/>
          </a:xfrm>
          <a:prstGeom prst="rect">
            <a:avLst/>
          </a:prstGeom>
        </p:spPr>
      </p:pic>
    </p:spTree>
    <p:extLst>
      <p:ext uri="{BB962C8B-B14F-4D97-AF65-F5344CB8AC3E}">
        <p14:creationId xmlns:p14="http://schemas.microsoft.com/office/powerpoint/2010/main" val="375496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2921906"/>
          </a:xfrm>
          <a:prstGeom prst="rect">
            <a:avLst/>
          </a:prstGeom>
        </p:spPr>
      </p:pic>
      <p:pic>
        <p:nvPicPr>
          <p:cNvPr id="3" name="Picture 2"/>
          <p:cNvPicPr>
            <a:picLocks noChangeAspect="1"/>
          </p:cNvPicPr>
          <p:nvPr/>
        </p:nvPicPr>
        <p:blipFill>
          <a:blip r:embed="rId3"/>
          <a:stretch>
            <a:fillRect/>
          </a:stretch>
        </p:blipFill>
        <p:spPr>
          <a:xfrm>
            <a:off x="0" y="3177308"/>
            <a:ext cx="12192000" cy="3680691"/>
          </a:xfrm>
          <a:prstGeom prst="rect">
            <a:avLst/>
          </a:prstGeom>
        </p:spPr>
      </p:pic>
    </p:spTree>
    <p:extLst>
      <p:ext uri="{BB962C8B-B14F-4D97-AF65-F5344CB8AC3E}">
        <p14:creationId xmlns:p14="http://schemas.microsoft.com/office/powerpoint/2010/main" val="374786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1943" y="365125"/>
            <a:ext cx="8545448" cy="576571"/>
          </a:xfrm>
        </p:spPr>
        <p:txBody>
          <a:bodyPr>
            <a:normAutofit/>
          </a:bodyPr>
          <a:lstStyle/>
          <a:p>
            <a:pPr algn="ctr"/>
            <a:r>
              <a:rPr lang="en-US" dirty="0">
                <a:solidFill>
                  <a:schemeClr val="tx1"/>
                </a:solidFill>
              </a:rPr>
              <a:t>FILLING OUT THE BRIEF (cont’d)</a:t>
            </a:r>
          </a:p>
        </p:txBody>
      </p:sp>
      <p:sp>
        <p:nvSpPr>
          <p:cNvPr id="3" name="Slide Number Placeholder 2"/>
          <p:cNvSpPr>
            <a:spLocks noGrp="1"/>
          </p:cNvSpPr>
          <p:nvPr>
            <p:ph type="sldNum" sz="quarter" idx="12"/>
          </p:nvPr>
        </p:nvSpPr>
        <p:spPr/>
        <p:txBody>
          <a:bodyPr/>
          <a:lstStyle/>
          <a:p>
            <a:fld id="{1AA5DBFF-7E41-41A9-88BD-010C5078871F}" type="slidenum">
              <a:rPr lang="en-US" smtClean="0"/>
              <a:t>12</a:t>
            </a:fld>
            <a:endParaRPr lang="en-US"/>
          </a:p>
        </p:txBody>
      </p:sp>
      <p:sp>
        <p:nvSpPr>
          <p:cNvPr id="4" name="TextBox 3"/>
          <p:cNvSpPr txBox="1"/>
          <p:nvPr/>
        </p:nvSpPr>
        <p:spPr>
          <a:xfrm>
            <a:off x="67333" y="1160154"/>
            <a:ext cx="3178986" cy="738664"/>
          </a:xfrm>
          <a:prstGeom prst="rect">
            <a:avLst/>
          </a:prstGeom>
          <a:noFill/>
        </p:spPr>
        <p:txBody>
          <a:bodyPr wrap="square" rtlCol="0">
            <a:spAutoFit/>
          </a:bodyPr>
          <a:lstStyle/>
          <a:p>
            <a:r>
              <a:rPr lang="en-US" sz="1400" b="1" dirty="0"/>
              <a:t>15.  Brief description of services. Should not be longer than available space.</a:t>
            </a:r>
            <a:endParaRPr lang="en-US" sz="1400" dirty="0"/>
          </a:p>
        </p:txBody>
      </p:sp>
      <p:cxnSp>
        <p:nvCxnSpPr>
          <p:cNvPr id="10" name="Straight Arrow Connector 9"/>
          <p:cNvCxnSpPr/>
          <p:nvPr/>
        </p:nvCxnSpPr>
        <p:spPr>
          <a:xfrm>
            <a:off x="3058566" y="1434311"/>
            <a:ext cx="1275922" cy="79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2138" y="2205728"/>
            <a:ext cx="2899317" cy="954107"/>
          </a:xfrm>
          <a:prstGeom prst="rect">
            <a:avLst/>
          </a:prstGeom>
          <a:noFill/>
        </p:spPr>
        <p:txBody>
          <a:bodyPr wrap="square" rtlCol="0">
            <a:spAutoFit/>
          </a:bodyPr>
          <a:lstStyle/>
          <a:p>
            <a:r>
              <a:rPr lang="en-US" sz="1400" b="1" dirty="0"/>
              <a:t>16. “X” marks the spot. Only choose one type for the contract.</a:t>
            </a:r>
          </a:p>
          <a:p>
            <a:endParaRPr lang="en-US" sz="1400" b="1" dirty="0"/>
          </a:p>
        </p:txBody>
      </p:sp>
      <p:sp>
        <p:nvSpPr>
          <p:cNvPr id="14" name="TextBox 13"/>
          <p:cNvSpPr txBox="1"/>
          <p:nvPr/>
        </p:nvSpPr>
        <p:spPr>
          <a:xfrm>
            <a:off x="92138" y="3152724"/>
            <a:ext cx="2801884" cy="584775"/>
          </a:xfrm>
          <a:prstGeom prst="rect">
            <a:avLst/>
          </a:prstGeom>
          <a:noFill/>
        </p:spPr>
        <p:txBody>
          <a:bodyPr wrap="square" rtlCol="0">
            <a:spAutoFit/>
          </a:bodyPr>
          <a:lstStyle/>
          <a:p>
            <a:r>
              <a:rPr lang="en-US" sz="1400" dirty="0"/>
              <a:t>17. </a:t>
            </a:r>
            <a:r>
              <a:rPr lang="en-US" sz="1400" b="1" dirty="0"/>
              <a:t>All answers should be “Y”</a:t>
            </a:r>
          </a:p>
          <a:p>
            <a:endParaRPr lang="en-US" dirty="0"/>
          </a:p>
        </p:txBody>
      </p:sp>
      <p:sp>
        <p:nvSpPr>
          <p:cNvPr id="15" name="TextBox 14"/>
          <p:cNvSpPr txBox="1"/>
          <p:nvPr/>
        </p:nvSpPr>
        <p:spPr>
          <a:xfrm>
            <a:off x="92137" y="3825040"/>
            <a:ext cx="2899317" cy="523220"/>
          </a:xfrm>
          <a:prstGeom prst="rect">
            <a:avLst/>
          </a:prstGeom>
          <a:noFill/>
        </p:spPr>
        <p:txBody>
          <a:bodyPr wrap="square" rtlCol="0">
            <a:spAutoFit/>
          </a:bodyPr>
          <a:lstStyle/>
          <a:p>
            <a:r>
              <a:rPr lang="en-US" sz="1400" dirty="0"/>
              <a:t>18. </a:t>
            </a:r>
            <a:r>
              <a:rPr lang="en-US" sz="1400" b="1" dirty="0"/>
              <a:t>Type the answer that pertains to your contract</a:t>
            </a:r>
            <a:endParaRPr lang="en-US" sz="1400" dirty="0"/>
          </a:p>
        </p:txBody>
      </p:sp>
      <p:sp>
        <p:nvSpPr>
          <p:cNvPr id="16" name="TextBox 15"/>
          <p:cNvSpPr txBox="1"/>
          <p:nvPr/>
        </p:nvSpPr>
        <p:spPr>
          <a:xfrm>
            <a:off x="92138" y="4684495"/>
            <a:ext cx="3097314" cy="738664"/>
          </a:xfrm>
          <a:prstGeom prst="rect">
            <a:avLst/>
          </a:prstGeom>
          <a:noFill/>
        </p:spPr>
        <p:txBody>
          <a:bodyPr wrap="square" rtlCol="0">
            <a:spAutoFit/>
          </a:bodyPr>
          <a:lstStyle/>
          <a:p>
            <a:r>
              <a:rPr lang="en-US" sz="1400" dirty="0"/>
              <a:t>19. </a:t>
            </a:r>
            <a:r>
              <a:rPr lang="en-US" sz="1400" b="1" dirty="0"/>
              <a:t>Name of agency head or representative authorized by DFA to sign for agency head </a:t>
            </a:r>
            <a:endParaRPr lang="en-US" sz="1400" dirty="0"/>
          </a:p>
        </p:txBody>
      </p:sp>
      <p:cxnSp>
        <p:nvCxnSpPr>
          <p:cNvPr id="23" name="Straight Arrow Connector 22"/>
          <p:cNvCxnSpPr/>
          <p:nvPr/>
        </p:nvCxnSpPr>
        <p:spPr>
          <a:xfrm flipV="1">
            <a:off x="2252546" y="2394439"/>
            <a:ext cx="1911453" cy="2018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587203" y="3267310"/>
            <a:ext cx="1576796" cy="872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330605" y="4044122"/>
            <a:ext cx="1833394" cy="1492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065516" y="4878160"/>
            <a:ext cx="1216544" cy="20483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4393518" y="919123"/>
            <a:ext cx="6425756" cy="6035802"/>
          </a:xfrm>
          <a:prstGeom prst="rect">
            <a:avLst/>
          </a:prstGeom>
        </p:spPr>
      </p:pic>
    </p:spTree>
    <p:extLst>
      <p:ext uri="{BB962C8B-B14F-4D97-AF65-F5344CB8AC3E}">
        <p14:creationId xmlns:p14="http://schemas.microsoft.com/office/powerpoint/2010/main" val="200702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2182" y="-1851"/>
            <a:ext cx="9979649" cy="6859852"/>
          </a:xfrm>
          <a:prstGeom prst="rect">
            <a:avLst/>
          </a:prstGeom>
        </p:spPr>
      </p:pic>
    </p:spTree>
    <p:extLst>
      <p:ext uri="{BB962C8B-B14F-4D97-AF65-F5344CB8AC3E}">
        <p14:creationId xmlns:p14="http://schemas.microsoft.com/office/powerpoint/2010/main" val="60376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68319"/>
            <a:ext cx="12192000" cy="3565832"/>
          </a:xfrm>
          <a:prstGeom prst="rect">
            <a:avLst/>
          </a:prstGeom>
        </p:spPr>
      </p:pic>
    </p:spTree>
    <p:extLst>
      <p:ext uri="{BB962C8B-B14F-4D97-AF65-F5344CB8AC3E}">
        <p14:creationId xmlns:p14="http://schemas.microsoft.com/office/powerpoint/2010/main" val="44120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963"/>
            <a:ext cx="12192000" cy="1830727"/>
          </a:xfrm>
          <a:prstGeom prst="rect">
            <a:avLst/>
          </a:prstGeom>
        </p:spPr>
      </p:pic>
      <p:pic>
        <p:nvPicPr>
          <p:cNvPr id="8" name="Picture 7"/>
          <p:cNvPicPr>
            <a:picLocks noChangeAspect="1"/>
          </p:cNvPicPr>
          <p:nvPr/>
        </p:nvPicPr>
        <p:blipFill>
          <a:blip r:embed="rId3"/>
          <a:stretch>
            <a:fillRect/>
          </a:stretch>
        </p:blipFill>
        <p:spPr>
          <a:xfrm>
            <a:off x="0" y="2885865"/>
            <a:ext cx="12192000" cy="3088042"/>
          </a:xfrm>
          <a:prstGeom prst="rect">
            <a:avLst/>
          </a:prstGeom>
        </p:spPr>
      </p:pic>
    </p:spTree>
    <p:extLst>
      <p:ext uri="{BB962C8B-B14F-4D97-AF65-F5344CB8AC3E}">
        <p14:creationId xmlns:p14="http://schemas.microsoft.com/office/powerpoint/2010/main" val="43086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111882"/>
            <a:ext cx="8596668" cy="1320800"/>
          </a:xfrm>
        </p:spPr>
        <p:txBody>
          <a:bodyPr/>
          <a:lstStyle/>
          <a:p>
            <a:r>
              <a:rPr lang="en-US" dirty="0">
                <a:solidFill>
                  <a:schemeClr val="tx1"/>
                </a:solidFill>
              </a:rPr>
              <a:t>Contract Template</a:t>
            </a:r>
          </a:p>
        </p:txBody>
      </p:sp>
      <p:sp>
        <p:nvSpPr>
          <p:cNvPr id="3" name="Content Placeholder 2"/>
          <p:cNvSpPr>
            <a:spLocks noGrp="1"/>
          </p:cNvSpPr>
          <p:nvPr>
            <p:ph idx="1"/>
          </p:nvPr>
        </p:nvSpPr>
        <p:spPr>
          <a:xfrm>
            <a:off x="392712" y="847168"/>
            <a:ext cx="11139925" cy="5814889"/>
          </a:xfrm>
        </p:spPr>
        <p:txBody>
          <a:bodyPr>
            <a:normAutofit/>
          </a:bodyPr>
          <a:lstStyle/>
          <a:p>
            <a:r>
              <a:rPr lang="en-US" dirty="0"/>
              <a:t>CRB Boilerplate/Templates can be found on the CRB website		</a:t>
            </a:r>
          </a:p>
          <a:p>
            <a:pPr lvl="1"/>
            <a:r>
              <a:rPr lang="en-US" dirty="0"/>
              <a:t>IT Template($60k or less or over $60k) </a:t>
            </a:r>
            <a:r>
              <a:rPr lang="en-US" b="1" i="1" dirty="0"/>
              <a:t>DoIT Templates</a:t>
            </a:r>
          </a:p>
          <a:p>
            <a:pPr lvl="1"/>
            <a:r>
              <a:rPr lang="en-US" dirty="0"/>
              <a:t>Contract Amendment Form 5-5-21</a:t>
            </a:r>
          </a:p>
          <a:p>
            <a:pPr lvl="1"/>
            <a:r>
              <a:rPr lang="en-US" dirty="0"/>
              <a:t>Contract Boilerplate Form 10-4-19 for original contracts</a:t>
            </a:r>
          </a:p>
          <a:p>
            <a:r>
              <a:rPr lang="en-US" dirty="0"/>
              <a:t>The Contract Boilerplate Form is not to be altered without deviation approval. </a:t>
            </a:r>
          </a:p>
          <a:p>
            <a:r>
              <a:rPr lang="en-US" dirty="0"/>
              <a:t>Deviations from the template may be requested in order to fit the agency’s practices</a:t>
            </a:r>
          </a:p>
          <a:p>
            <a:r>
              <a:rPr lang="en-US" dirty="0"/>
              <a:t>Do not forget to include Section C. of your compensation article</a:t>
            </a:r>
          </a:p>
        </p:txBody>
      </p:sp>
      <p:sp>
        <p:nvSpPr>
          <p:cNvPr id="5" name="Slide Number Placeholder 4"/>
          <p:cNvSpPr>
            <a:spLocks noGrp="1"/>
          </p:cNvSpPr>
          <p:nvPr>
            <p:ph type="sldNum" sz="quarter" idx="12"/>
          </p:nvPr>
        </p:nvSpPr>
        <p:spPr/>
        <p:txBody>
          <a:bodyPr/>
          <a:lstStyle/>
          <a:p>
            <a:fld id="{1AA5DBFF-7E41-41A9-88BD-010C5078871F}" type="slidenum">
              <a:rPr lang="en-US" smtClean="0"/>
              <a:t>16</a:t>
            </a:fld>
            <a:endParaRPr lang="en-US"/>
          </a:p>
        </p:txBody>
      </p:sp>
      <p:pic>
        <p:nvPicPr>
          <p:cNvPr id="4" name="Picture 3"/>
          <p:cNvPicPr>
            <a:picLocks noChangeAspect="1"/>
          </p:cNvPicPr>
          <p:nvPr/>
        </p:nvPicPr>
        <p:blipFill>
          <a:blip r:embed="rId2"/>
          <a:stretch>
            <a:fillRect/>
          </a:stretch>
        </p:blipFill>
        <p:spPr>
          <a:xfrm>
            <a:off x="9374709" y="679939"/>
            <a:ext cx="1908213" cy="1505843"/>
          </a:xfrm>
          <a:prstGeom prst="rect">
            <a:avLst/>
          </a:prstGeom>
          <a:scene3d>
            <a:camera prst="orthographicFront"/>
            <a:lightRig rig="threePt" dir="t"/>
          </a:scene3d>
          <a:sp3d>
            <a:bevelT prst="relaxedInset"/>
          </a:sp3d>
        </p:spPr>
      </p:pic>
      <p:pic>
        <p:nvPicPr>
          <p:cNvPr id="6" name="Picture 5"/>
          <p:cNvPicPr>
            <a:picLocks noChangeAspect="1"/>
          </p:cNvPicPr>
          <p:nvPr/>
        </p:nvPicPr>
        <p:blipFill>
          <a:blip r:embed="rId3"/>
          <a:stretch>
            <a:fillRect/>
          </a:stretch>
        </p:blipFill>
        <p:spPr>
          <a:xfrm>
            <a:off x="2138386" y="4254438"/>
            <a:ext cx="7648575" cy="2095500"/>
          </a:xfrm>
          <a:prstGeom prst="rect">
            <a:avLst/>
          </a:prstGeom>
        </p:spPr>
      </p:pic>
    </p:spTree>
    <p:extLst>
      <p:ext uri="{BB962C8B-B14F-4D97-AF65-F5344CB8AC3E}">
        <p14:creationId xmlns:p14="http://schemas.microsoft.com/office/powerpoint/2010/main" val="274283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279597"/>
            <a:ext cx="8596668" cy="1320800"/>
          </a:xfrm>
        </p:spPr>
        <p:txBody>
          <a:bodyPr/>
          <a:lstStyle/>
          <a:p>
            <a:r>
              <a:rPr lang="en-US" dirty="0">
                <a:solidFill>
                  <a:schemeClr val="tx1"/>
                </a:solidFill>
              </a:rPr>
              <a:t>AMENDMENTS</a:t>
            </a:r>
          </a:p>
        </p:txBody>
      </p:sp>
      <p:sp>
        <p:nvSpPr>
          <p:cNvPr id="3" name="Content Placeholder 2"/>
          <p:cNvSpPr>
            <a:spLocks noGrp="1"/>
          </p:cNvSpPr>
          <p:nvPr>
            <p:ph idx="1"/>
          </p:nvPr>
        </p:nvSpPr>
        <p:spPr>
          <a:xfrm>
            <a:off x="677333" y="555525"/>
            <a:ext cx="10314128" cy="6237161"/>
          </a:xfrm>
        </p:spPr>
        <p:txBody>
          <a:bodyPr>
            <a:normAutofit/>
          </a:bodyPr>
          <a:lstStyle/>
          <a:p>
            <a:r>
              <a:rPr lang="en-US" dirty="0"/>
              <a:t>Amendments are processed when the parties  request changes to the terms and conditions stated in the original or prior amendments. </a:t>
            </a:r>
          </a:p>
          <a:p>
            <a:r>
              <a:rPr lang="en-US" dirty="0"/>
              <a:t>Increasing compensation? </a:t>
            </a:r>
          </a:p>
          <a:p>
            <a:pPr lvl="1"/>
            <a:r>
              <a:rPr lang="en-US" dirty="0"/>
              <a:t>Must add to scope of work – additional hours or services</a:t>
            </a:r>
          </a:p>
          <a:p>
            <a:pPr marL="457200" lvl="1" indent="0">
              <a:buNone/>
            </a:pPr>
            <a:r>
              <a:rPr lang="en-US" dirty="0"/>
              <a:t>		     or </a:t>
            </a:r>
          </a:p>
          <a:p>
            <a:pPr lvl="1"/>
            <a:r>
              <a:rPr lang="en-US" dirty="0"/>
              <a:t>Extend term of contract</a:t>
            </a:r>
          </a:p>
          <a:p>
            <a:r>
              <a:rPr lang="en-US" dirty="0"/>
              <a:t>Remove clauses that do not pertain to the amendment</a:t>
            </a:r>
          </a:p>
          <a:p>
            <a:r>
              <a:rPr lang="en-US" i="1" dirty="0"/>
              <a:t>Refer to Contract Checklist for required documents</a:t>
            </a:r>
          </a:p>
          <a:p>
            <a:pPr marL="0" indent="0">
              <a:buNone/>
            </a:pPr>
            <a:r>
              <a:rPr lang="en-US" sz="1800" b="1" dirty="0"/>
              <a:t>Scope of work:</a:t>
            </a:r>
          </a:p>
          <a:p>
            <a:pPr lvl="1"/>
            <a:r>
              <a:rPr lang="en-US" dirty="0"/>
              <a:t>Ensure the amendment SOW does not cancel out the original SOW or a part of the SOW that is essential to the program.</a:t>
            </a:r>
          </a:p>
          <a:p>
            <a:pPr lvl="1"/>
            <a:r>
              <a:rPr lang="en-US" dirty="0"/>
              <a:t>Follow the same SOW guidelines as the original contract.</a:t>
            </a:r>
          </a:p>
          <a:p>
            <a:pPr lvl="1"/>
            <a:r>
              <a:rPr lang="en-US" dirty="0"/>
              <a:t>If your contract being amended was issued via RFP, make sure your new scope is still within the parameters of the RFP</a:t>
            </a:r>
          </a:p>
          <a:p>
            <a:pPr lvl="1"/>
            <a:r>
              <a:rPr lang="en-US" dirty="0"/>
              <a:t>Include the text  “All other articles of this contract remain the same”</a:t>
            </a:r>
          </a:p>
          <a:p>
            <a:endParaRPr lang="en-US" dirty="0"/>
          </a:p>
          <a:p>
            <a:endParaRPr lang="en-US" dirty="0"/>
          </a:p>
          <a:p>
            <a:endParaRPr lang="en-US" i="1" dirty="0"/>
          </a:p>
          <a:p>
            <a:endParaRPr lang="en-US" dirty="0"/>
          </a:p>
        </p:txBody>
      </p:sp>
      <p:sp>
        <p:nvSpPr>
          <p:cNvPr id="5" name="Slide Number Placeholder 4"/>
          <p:cNvSpPr>
            <a:spLocks noGrp="1"/>
          </p:cNvSpPr>
          <p:nvPr>
            <p:ph type="sldNum" sz="quarter" idx="12"/>
          </p:nvPr>
        </p:nvSpPr>
        <p:spPr/>
        <p:txBody>
          <a:bodyPr/>
          <a:lstStyle/>
          <a:p>
            <a:fld id="{1AA5DBFF-7E41-41A9-88BD-010C5078871F}" type="slidenum">
              <a:rPr lang="en-US" smtClean="0"/>
              <a:t>17</a:t>
            </a:fld>
            <a:endParaRPr lang="en-US"/>
          </a:p>
        </p:txBody>
      </p:sp>
    </p:spTree>
    <p:extLst>
      <p:ext uri="{BB962C8B-B14F-4D97-AF65-F5344CB8AC3E}">
        <p14:creationId xmlns:p14="http://schemas.microsoft.com/office/powerpoint/2010/main" val="386242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AA5DBFF-7E41-41A9-88BD-010C5078871F}" type="slidenum">
              <a:rPr lang="en-US" smtClean="0"/>
              <a:t>18</a:t>
            </a:fld>
            <a:endParaRPr lang="en-US"/>
          </a:p>
        </p:txBody>
      </p:sp>
      <p:pic>
        <p:nvPicPr>
          <p:cNvPr id="7" name="Picture 6"/>
          <p:cNvPicPr>
            <a:picLocks noChangeAspect="1"/>
          </p:cNvPicPr>
          <p:nvPr/>
        </p:nvPicPr>
        <p:blipFill>
          <a:blip r:embed="rId2"/>
          <a:stretch>
            <a:fillRect/>
          </a:stretch>
        </p:blipFill>
        <p:spPr>
          <a:xfrm>
            <a:off x="0" y="1127198"/>
            <a:ext cx="12191999" cy="5730802"/>
          </a:xfrm>
          <a:prstGeom prst="rect">
            <a:avLst/>
          </a:prstGeom>
        </p:spPr>
      </p:pic>
    </p:spTree>
    <p:extLst>
      <p:ext uri="{BB962C8B-B14F-4D97-AF65-F5344CB8AC3E}">
        <p14:creationId xmlns:p14="http://schemas.microsoft.com/office/powerpoint/2010/main" val="250077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534952"/>
            <a:ext cx="10353761" cy="1326321"/>
          </a:xfrm>
        </p:spPr>
        <p:txBody>
          <a:bodyPr/>
          <a:lstStyle/>
          <a:p>
            <a:r>
              <a:rPr lang="en-US" dirty="0"/>
              <a:t>PSC PURCHASE ORDERS	</a:t>
            </a:r>
          </a:p>
        </p:txBody>
      </p:sp>
      <p:sp>
        <p:nvSpPr>
          <p:cNvPr id="3" name="Slide Number Placeholder 2"/>
          <p:cNvSpPr>
            <a:spLocks noGrp="1"/>
          </p:cNvSpPr>
          <p:nvPr>
            <p:ph type="sldNum" sz="quarter" idx="12"/>
          </p:nvPr>
        </p:nvSpPr>
        <p:spPr>
          <a:xfrm>
            <a:off x="10514011" y="5852161"/>
            <a:ext cx="753545" cy="396240"/>
          </a:xfrm>
        </p:spPr>
        <p:txBody>
          <a:bodyPr/>
          <a:lstStyle/>
          <a:p>
            <a:fld id="{1AA5DBFF-7E41-41A9-88BD-010C5078871F}" type="slidenum">
              <a:rPr lang="en-US" smtClean="0"/>
              <a:pPr/>
              <a:t>19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320" y="1426957"/>
            <a:ext cx="7572294" cy="4497375"/>
          </a:xfrm>
          <a:prstGeom prst="rect">
            <a:avLst/>
          </a:prstGeom>
        </p:spPr>
      </p:pic>
      <p:sp>
        <p:nvSpPr>
          <p:cNvPr id="6" name="TextBox 5"/>
          <p:cNvSpPr txBox="1"/>
          <p:nvPr/>
        </p:nvSpPr>
        <p:spPr>
          <a:xfrm>
            <a:off x="5913120" y="2954779"/>
            <a:ext cx="1554480" cy="369332"/>
          </a:xfrm>
          <a:prstGeom prst="rect">
            <a:avLst/>
          </a:prstGeom>
        </p:spPr>
        <p:txBody>
          <a:bodyPr wrap="square" rtlCol="0">
            <a:spAutoFit/>
          </a:bodyPr>
          <a:lstStyle/>
          <a:p>
            <a:endParaRPr lang="en-US" b="1" dirty="0"/>
          </a:p>
        </p:txBody>
      </p:sp>
      <p:sp>
        <p:nvSpPr>
          <p:cNvPr id="4" name="TextBox 3"/>
          <p:cNvSpPr txBox="1"/>
          <p:nvPr/>
        </p:nvSpPr>
        <p:spPr>
          <a:xfrm>
            <a:off x="159026" y="2099145"/>
            <a:ext cx="2256637" cy="738664"/>
          </a:xfrm>
          <a:prstGeom prst="rect">
            <a:avLst/>
          </a:prstGeom>
          <a:noFill/>
        </p:spPr>
        <p:txBody>
          <a:bodyPr wrap="square" rtlCol="0">
            <a:spAutoFit/>
          </a:bodyPr>
          <a:lstStyle/>
          <a:p>
            <a:r>
              <a:rPr lang="en-US" sz="1400" b="1" dirty="0"/>
              <a:t>Must use CRB as the Origin for professional services contracts</a:t>
            </a:r>
          </a:p>
        </p:txBody>
      </p:sp>
      <p:sp>
        <p:nvSpPr>
          <p:cNvPr id="5" name="TextBox 4"/>
          <p:cNvSpPr txBox="1"/>
          <p:nvPr/>
        </p:nvSpPr>
        <p:spPr>
          <a:xfrm>
            <a:off x="252456" y="4040752"/>
            <a:ext cx="1991917" cy="954107"/>
          </a:xfrm>
          <a:prstGeom prst="rect">
            <a:avLst/>
          </a:prstGeom>
          <a:solidFill>
            <a:schemeClr val="bg1"/>
          </a:solidFill>
        </p:spPr>
        <p:txBody>
          <a:bodyPr wrap="square" rtlCol="0">
            <a:spAutoFit/>
          </a:bodyPr>
          <a:lstStyle/>
          <a:p>
            <a:r>
              <a:rPr lang="en-US" sz="1400" b="1" dirty="0"/>
              <a:t>Must </a:t>
            </a:r>
            <a:r>
              <a:rPr lang="en-US" sz="1400" b="1" u="sng" dirty="0"/>
              <a:t>always</a:t>
            </a:r>
            <a:r>
              <a:rPr lang="en-US" sz="1400" b="1" dirty="0"/>
              <a:t> tie in SHARE contract module to purchase order</a:t>
            </a:r>
          </a:p>
        </p:txBody>
      </p:sp>
      <p:cxnSp>
        <p:nvCxnSpPr>
          <p:cNvPr id="13" name="Straight Arrow Connector 12"/>
          <p:cNvCxnSpPr/>
          <p:nvPr/>
        </p:nvCxnSpPr>
        <p:spPr>
          <a:xfrm>
            <a:off x="1449761" y="2797835"/>
            <a:ext cx="2091193" cy="14359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14172" y="4977314"/>
            <a:ext cx="1443715" cy="55969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3514373" y="4155108"/>
              <a:ext cx="337219" cy="147056"/>
            </p14:xfrm>
          </p:contentPart>
        </mc:Choice>
        <mc:Fallback xmlns="">
          <p:pic>
            <p:nvPicPr>
              <p:cNvPr id="19" name="Ink 18"/>
              <p:cNvPicPr/>
              <p:nvPr/>
            </p:nvPicPr>
            <p:blipFill>
              <a:blip r:embed="rId4"/>
              <a:stretch>
                <a:fillRect/>
              </a:stretch>
            </p:blipFill>
            <p:spPr>
              <a:xfrm>
                <a:off x="3454271" y="4034724"/>
                <a:ext cx="457423" cy="387824"/>
              </a:xfrm>
              <a:prstGeom prst="rect">
                <a:avLst/>
              </a:prstGeom>
            </p:spPr>
          </p:pic>
        </mc:Fallback>
      </mc:AlternateContent>
      <p:sp>
        <p:nvSpPr>
          <p:cNvPr id="20" name="TextBox 19"/>
          <p:cNvSpPr txBox="1"/>
          <p:nvPr/>
        </p:nvSpPr>
        <p:spPr>
          <a:xfrm>
            <a:off x="358429" y="6079160"/>
            <a:ext cx="6119294" cy="738664"/>
          </a:xfrm>
          <a:prstGeom prst="rect">
            <a:avLst/>
          </a:prstGeom>
          <a:noFill/>
        </p:spPr>
        <p:txBody>
          <a:bodyPr wrap="square" rtlCol="0">
            <a:spAutoFit/>
          </a:bodyPr>
          <a:lstStyle/>
          <a:p>
            <a:r>
              <a:rPr lang="en-US" sz="1400" dirty="0">
                <a:solidFill>
                  <a:srgbClr val="FFFF00"/>
                </a:solidFill>
              </a:rPr>
              <a:t>Always include full statewide price agreement number in the description of your purchase order if utilizing a statewide price agreement</a:t>
            </a:r>
          </a:p>
        </p:txBody>
      </p:sp>
      <mc:AlternateContent xmlns:mc="http://schemas.openxmlformats.org/markup-compatibility/2006" xmlns:p14="http://schemas.microsoft.com/office/powerpoint/2010/main">
        <mc:Choice Requires="p14">
          <p:contentPart p14:bwMode="auto" r:id="rId5">
            <p14:nvContentPartPr>
              <p14:cNvPr id="22" name="Ink 21"/>
              <p14:cNvContentPartPr/>
              <p14:nvPr/>
            </p14:nvContentPartPr>
            <p14:xfrm>
              <a:off x="4693480" y="4204492"/>
              <a:ext cx="1290960" cy="168892"/>
            </p14:xfrm>
          </p:contentPart>
        </mc:Choice>
        <mc:Fallback xmlns="">
          <p:pic>
            <p:nvPicPr>
              <p:cNvPr id="22" name="Ink 21"/>
              <p:cNvPicPr/>
              <p:nvPr/>
            </p:nvPicPr>
            <p:blipFill>
              <a:blip r:embed="rId6"/>
              <a:stretch>
                <a:fillRect/>
              </a:stretch>
            </p:blipFill>
            <p:spPr>
              <a:xfrm>
                <a:off x="4679080" y="4175744"/>
                <a:ext cx="1319760" cy="226028"/>
              </a:xfrm>
              <a:prstGeom prst="rect">
                <a:avLst/>
              </a:prstGeom>
            </p:spPr>
          </p:pic>
        </mc:Fallback>
      </mc:AlternateContent>
      <p:sp>
        <p:nvSpPr>
          <p:cNvPr id="10" name="TextBox 9"/>
          <p:cNvSpPr txBox="1"/>
          <p:nvPr/>
        </p:nvSpPr>
        <p:spPr>
          <a:xfrm>
            <a:off x="8178800" y="14194"/>
            <a:ext cx="4013200" cy="553998"/>
          </a:xfrm>
          <a:prstGeom prst="rect">
            <a:avLst/>
          </a:prstGeom>
          <a:solidFill>
            <a:schemeClr val="bg1"/>
          </a:solidFill>
        </p:spPr>
        <p:txBody>
          <a:bodyPr wrap="square" rtlCol="0">
            <a:spAutoFit/>
          </a:bodyPr>
          <a:lstStyle/>
          <a:p>
            <a:r>
              <a:rPr lang="en-US" sz="1500" b="1" dirty="0"/>
              <a:t>Any purchase order submitted to CRB MUST be approved at the agency level</a:t>
            </a:r>
          </a:p>
        </p:txBody>
      </p:sp>
      <p:sp>
        <p:nvSpPr>
          <p:cNvPr id="26" name="TextBox 25"/>
          <p:cNvSpPr txBox="1"/>
          <p:nvPr/>
        </p:nvSpPr>
        <p:spPr>
          <a:xfrm>
            <a:off x="10079614" y="3978739"/>
            <a:ext cx="1895050" cy="2893100"/>
          </a:xfrm>
          <a:prstGeom prst="rect">
            <a:avLst/>
          </a:prstGeom>
          <a:noFill/>
        </p:spPr>
        <p:txBody>
          <a:bodyPr wrap="square" rtlCol="0">
            <a:spAutoFit/>
          </a:bodyPr>
          <a:lstStyle/>
          <a:p>
            <a:r>
              <a:rPr lang="en-US" sz="1400" b="1" u="sng" dirty="0"/>
              <a:t>300’s Category Accounts:</a:t>
            </a:r>
          </a:p>
          <a:p>
            <a:r>
              <a:rPr lang="en-US" sz="1400" dirty="0"/>
              <a:t>535100 Medical Professional Services</a:t>
            </a:r>
          </a:p>
          <a:p>
            <a:r>
              <a:rPr lang="en-US" sz="1400" dirty="0"/>
              <a:t>535200 Professional Services</a:t>
            </a:r>
          </a:p>
          <a:p>
            <a:r>
              <a:rPr lang="en-US" sz="1400" dirty="0"/>
              <a:t>535400 Audit Services </a:t>
            </a:r>
          </a:p>
          <a:p>
            <a:r>
              <a:rPr lang="en-US" sz="1400" dirty="0"/>
              <a:t>535500 Attorney Services</a:t>
            </a:r>
          </a:p>
          <a:p>
            <a:r>
              <a:rPr lang="en-US" sz="1400" dirty="0"/>
              <a:t>535600 IT Services</a:t>
            </a:r>
          </a:p>
          <a:p>
            <a:r>
              <a:rPr lang="en-US" sz="1400" dirty="0"/>
              <a:t>535800 Capital</a:t>
            </a:r>
          </a:p>
        </p:txBody>
      </p:sp>
      <p:cxnSp>
        <p:nvCxnSpPr>
          <p:cNvPr id="27" name="Straight Arrow Connector 26"/>
          <p:cNvCxnSpPr/>
          <p:nvPr/>
        </p:nvCxnSpPr>
        <p:spPr>
          <a:xfrm flipH="1">
            <a:off x="5913122" y="3878109"/>
            <a:ext cx="4258149" cy="3482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263763" y="4839147"/>
            <a:ext cx="4882039" cy="3105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211988" y="3324111"/>
            <a:ext cx="1879171" cy="553998"/>
          </a:xfrm>
          <a:prstGeom prst="rect">
            <a:avLst/>
          </a:prstGeom>
          <a:noFill/>
        </p:spPr>
        <p:txBody>
          <a:bodyPr wrap="square" rtlCol="0">
            <a:spAutoFit/>
          </a:bodyPr>
          <a:lstStyle/>
          <a:p>
            <a:r>
              <a:rPr lang="en-US" sz="1000" b="1" dirty="0"/>
              <a:t>Excluded from central purchasing through the state purchasing agent</a:t>
            </a:r>
          </a:p>
        </p:txBody>
      </p:sp>
    </p:spTree>
    <p:extLst>
      <p:ext uri="{BB962C8B-B14F-4D97-AF65-F5344CB8AC3E}">
        <p14:creationId xmlns:p14="http://schemas.microsoft.com/office/powerpoint/2010/main" val="4182027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Welcome</a:t>
            </a:r>
          </a:p>
        </p:txBody>
      </p:sp>
      <p:sp>
        <p:nvSpPr>
          <p:cNvPr id="3" name="Content Placeholder 2"/>
          <p:cNvSpPr>
            <a:spLocks noGrp="1"/>
          </p:cNvSpPr>
          <p:nvPr>
            <p:ph idx="1"/>
          </p:nvPr>
        </p:nvSpPr>
        <p:spPr>
          <a:xfrm>
            <a:off x="653627" y="1530669"/>
            <a:ext cx="9986663" cy="3880773"/>
          </a:xfrm>
        </p:spPr>
        <p:txBody>
          <a:bodyPr>
            <a:normAutofit fontScale="70000" lnSpcReduction="20000"/>
          </a:bodyPr>
          <a:lstStyle/>
          <a:p>
            <a:pPr marL="0" indent="0">
              <a:buNone/>
            </a:pPr>
            <a:r>
              <a:rPr lang="en-US" sz="4400" dirty="0"/>
              <a:t>Introductions</a:t>
            </a:r>
          </a:p>
          <a:p>
            <a:r>
              <a:rPr lang="en-US" sz="4400" dirty="0"/>
              <a:t>What will we cover today?</a:t>
            </a:r>
          </a:p>
          <a:p>
            <a:r>
              <a:rPr lang="en-US" sz="3500" dirty="0"/>
              <a:t>Overview of Forms &amp; Process</a:t>
            </a:r>
          </a:p>
          <a:p>
            <a:r>
              <a:rPr lang="en-US" sz="3500" dirty="0"/>
              <a:t>CRB’s Online Submission Portal</a:t>
            </a:r>
          </a:p>
          <a:p>
            <a:endParaRPr lang="en-US" sz="3500" dirty="0"/>
          </a:p>
          <a:p>
            <a:r>
              <a:rPr lang="en-US" sz="4400" dirty="0"/>
              <a:t>CRB Group email for any question:   </a:t>
            </a:r>
            <a:r>
              <a:rPr lang="en-US" sz="4400" dirty="0">
                <a:solidFill>
                  <a:schemeClr val="accent2">
                    <a:lumMod val="60000"/>
                    <a:lumOff val="40000"/>
                  </a:schemeClr>
                </a:solidFill>
              </a:rPr>
              <a:t>SPD.CRB@gsd.nm.gov</a:t>
            </a:r>
            <a:r>
              <a:rPr lang="en-US" sz="4400" dirty="0">
                <a:solidFill>
                  <a:schemeClr val="bg1"/>
                </a:solidFill>
              </a:rPr>
              <a:t> </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1AA5DBFF-7E41-41A9-88BD-010C5078871F}" type="slidenum">
              <a:rPr lang="en-US" smtClean="0"/>
              <a:t>2</a:t>
            </a:fld>
            <a:endParaRPr lang="en-US" dirty="0"/>
          </a:p>
        </p:txBody>
      </p:sp>
    </p:spTree>
    <p:extLst>
      <p:ext uri="{BB962C8B-B14F-4D97-AF65-F5344CB8AC3E}">
        <p14:creationId xmlns:p14="http://schemas.microsoft.com/office/powerpoint/2010/main" val="57436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492981"/>
            <a:ext cx="11026986" cy="705899"/>
          </a:xfrm>
        </p:spPr>
        <p:txBody>
          <a:bodyPr>
            <a:normAutofit/>
          </a:bodyPr>
          <a:lstStyle/>
          <a:p>
            <a:pPr algn="ctr"/>
            <a:r>
              <a:rPr lang="en-US" dirty="0">
                <a:solidFill>
                  <a:schemeClr val="tx1"/>
                </a:solidFill>
              </a:rPr>
              <a:t>SHARE Contract Module</a:t>
            </a:r>
          </a:p>
        </p:txBody>
      </p:sp>
      <p:pic>
        <p:nvPicPr>
          <p:cNvPr id="10" name="Content Placeholder 9"/>
          <p:cNvPicPr>
            <a:picLocks noGrp="1" noChangeAspect="1"/>
          </p:cNvPicPr>
          <p:nvPr>
            <p:ph idx="1"/>
          </p:nvPr>
        </p:nvPicPr>
        <p:blipFill>
          <a:blip r:embed="rId2"/>
          <a:stretch>
            <a:fillRect/>
          </a:stretch>
        </p:blipFill>
        <p:spPr>
          <a:xfrm>
            <a:off x="2826764" y="1198880"/>
            <a:ext cx="7426810" cy="4592320"/>
          </a:xfrm>
          <a:prstGeom prst="rect">
            <a:avLst/>
          </a:prstGeom>
          <a:effectLst>
            <a:softEdge rad="76200"/>
          </a:effectLst>
        </p:spPr>
      </p:pic>
      <p:sp>
        <p:nvSpPr>
          <p:cNvPr id="4" name="Slide Number Placeholder 3"/>
          <p:cNvSpPr>
            <a:spLocks noGrp="1"/>
          </p:cNvSpPr>
          <p:nvPr>
            <p:ph type="sldNum" sz="quarter" idx="12"/>
          </p:nvPr>
        </p:nvSpPr>
        <p:spPr/>
        <p:txBody>
          <a:bodyPr/>
          <a:lstStyle/>
          <a:p>
            <a:fld id="{1AA5DBFF-7E41-41A9-88BD-010C5078871F}" type="slidenum">
              <a:rPr lang="en-US" smtClean="0"/>
              <a:t>20</a:t>
            </a:fld>
            <a:endParaRPr lang="en-US" dirty="0"/>
          </a:p>
        </p:txBody>
      </p:sp>
      <p:sp>
        <p:nvSpPr>
          <p:cNvPr id="9" name="TextBox 8"/>
          <p:cNvSpPr txBox="1"/>
          <p:nvPr/>
        </p:nvSpPr>
        <p:spPr>
          <a:xfrm>
            <a:off x="95794" y="1071646"/>
            <a:ext cx="2779486" cy="646331"/>
          </a:xfrm>
          <a:prstGeom prst="rect">
            <a:avLst/>
          </a:prstGeom>
          <a:noFill/>
        </p:spPr>
        <p:txBody>
          <a:bodyPr wrap="square" rtlCol="0">
            <a:spAutoFit/>
          </a:bodyPr>
          <a:lstStyle/>
          <a:p>
            <a:r>
              <a:rPr lang="en-US" sz="1200" dirty="0"/>
              <a:t>This numbering sequence should match your numbering sequence on your Contract</a:t>
            </a:r>
          </a:p>
        </p:txBody>
      </p:sp>
      <p:sp>
        <p:nvSpPr>
          <p:cNvPr id="13" name="TextBox 12"/>
          <p:cNvSpPr txBox="1"/>
          <p:nvPr/>
        </p:nvSpPr>
        <p:spPr>
          <a:xfrm>
            <a:off x="95794" y="3128000"/>
            <a:ext cx="1471749" cy="461665"/>
          </a:xfrm>
          <a:prstGeom prst="rect">
            <a:avLst/>
          </a:prstGeom>
          <a:noFill/>
        </p:spPr>
        <p:txBody>
          <a:bodyPr wrap="square" rtlCol="0">
            <a:spAutoFit/>
          </a:bodyPr>
          <a:lstStyle/>
          <a:p>
            <a:r>
              <a:rPr lang="en-US" sz="1200" dirty="0"/>
              <a:t>Type must always be purchase order </a:t>
            </a:r>
          </a:p>
        </p:txBody>
      </p:sp>
      <p:sp>
        <p:nvSpPr>
          <p:cNvPr id="26" name="TextBox 25"/>
          <p:cNvSpPr txBox="1"/>
          <p:nvPr/>
        </p:nvSpPr>
        <p:spPr>
          <a:xfrm>
            <a:off x="10253574" y="3476089"/>
            <a:ext cx="1450746" cy="646331"/>
          </a:xfrm>
          <a:prstGeom prst="rect">
            <a:avLst/>
          </a:prstGeom>
          <a:noFill/>
        </p:spPr>
        <p:txBody>
          <a:bodyPr wrap="square" rtlCol="0">
            <a:spAutoFit/>
          </a:bodyPr>
          <a:lstStyle/>
          <a:p>
            <a:r>
              <a:rPr lang="en-US" sz="1200" dirty="0"/>
              <a:t>Attach relevant documents edit comments </a:t>
            </a:r>
          </a:p>
        </p:txBody>
      </p:sp>
      <p:cxnSp>
        <p:nvCxnSpPr>
          <p:cNvPr id="15" name="Straight Arrow Connector 14"/>
          <p:cNvCxnSpPr/>
          <p:nvPr/>
        </p:nvCxnSpPr>
        <p:spPr>
          <a:xfrm flipV="1">
            <a:off x="1485537" y="2714666"/>
            <a:ext cx="2265245" cy="5190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875280" y="1574358"/>
            <a:ext cx="1354814" cy="3021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79828" y="1946447"/>
            <a:ext cx="1750423" cy="830997"/>
          </a:xfrm>
          <a:prstGeom prst="rect">
            <a:avLst/>
          </a:prstGeom>
          <a:noFill/>
        </p:spPr>
        <p:txBody>
          <a:bodyPr wrap="square" rtlCol="0">
            <a:spAutoFit/>
          </a:bodyPr>
          <a:lstStyle/>
          <a:p>
            <a:r>
              <a:rPr lang="en-US" sz="1200" dirty="0"/>
              <a:t>Agency must approve module in order to tie in contract module to purchase order </a:t>
            </a:r>
          </a:p>
        </p:txBody>
      </p:sp>
      <p:cxnSp>
        <p:nvCxnSpPr>
          <p:cNvPr id="27" name="Straight Arrow Connector 26"/>
          <p:cNvCxnSpPr/>
          <p:nvPr/>
        </p:nvCxnSpPr>
        <p:spPr>
          <a:xfrm flipV="1">
            <a:off x="1981326" y="2125386"/>
            <a:ext cx="2409701" cy="1818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flipV="1">
            <a:off x="8979286" y="3085992"/>
            <a:ext cx="1234618" cy="5716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10253574" y="5080075"/>
            <a:ext cx="1649529" cy="646331"/>
          </a:xfrm>
          <a:prstGeom prst="rect">
            <a:avLst/>
          </a:prstGeom>
          <a:noFill/>
        </p:spPr>
        <p:txBody>
          <a:bodyPr wrap="square" rtlCol="0">
            <a:spAutoFit/>
          </a:bodyPr>
          <a:lstStyle/>
          <a:p>
            <a:r>
              <a:rPr lang="en-US" sz="1200" dirty="0"/>
              <a:t>Corporate contract box must always be unchecked</a:t>
            </a:r>
          </a:p>
        </p:txBody>
      </p:sp>
      <p:cxnSp>
        <p:nvCxnSpPr>
          <p:cNvPr id="33" name="Straight Arrow Connector 32"/>
          <p:cNvCxnSpPr/>
          <p:nvPr/>
        </p:nvCxnSpPr>
        <p:spPr>
          <a:xfrm flipH="1" flipV="1">
            <a:off x="8507896" y="4937760"/>
            <a:ext cx="1704956" cy="4654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02693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88798"/>
            <a:ext cx="10353761" cy="1326321"/>
          </a:xfrm>
        </p:spPr>
        <p:txBody>
          <a:bodyPr/>
          <a:lstStyle/>
          <a:p>
            <a:r>
              <a:rPr lang="en-US" dirty="0">
                <a:solidFill>
                  <a:schemeClr val="tx1"/>
                </a:solidFill>
              </a:rPr>
              <a:t>SHARE Contract Module Continued</a:t>
            </a:r>
          </a:p>
        </p:txBody>
      </p:sp>
      <p:pic>
        <p:nvPicPr>
          <p:cNvPr id="5" name="Content Placeholder 4"/>
          <p:cNvPicPr>
            <a:picLocks noGrp="1" noChangeAspect="1"/>
          </p:cNvPicPr>
          <p:nvPr>
            <p:ph idx="1"/>
          </p:nvPr>
        </p:nvPicPr>
        <p:blipFill>
          <a:blip r:embed="rId2"/>
          <a:stretch>
            <a:fillRect/>
          </a:stretch>
        </p:blipFill>
        <p:spPr>
          <a:xfrm>
            <a:off x="674323" y="1011853"/>
            <a:ext cx="11072918" cy="5594832"/>
          </a:xfrm>
          <a:prstGeom prst="rect">
            <a:avLst/>
          </a:prstGeom>
        </p:spPr>
      </p:pic>
      <p:sp>
        <p:nvSpPr>
          <p:cNvPr id="4" name="Slide Number Placeholder 3"/>
          <p:cNvSpPr>
            <a:spLocks noGrp="1"/>
          </p:cNvSpPr>
          <p:nvPr>
            <p:ph type="sldNum" sz="quarter" idx="12"/>
          </p:nvPr>
        </p:nvSpPr>
        <p:spPr/>
        <p:txBody>
          <a:bodyPr/>
          <a:lstStyle/>
          <a:p>
            <a:fld id="{1AA5DBFF-7E41-41A9-88BD-010C5078871F}" type="slidenum">
              <a:rPr lang="en-US" smtClean="0">
                <a:solidFill>
                  <a:schemeClr val="accent1"/>
                </a:solidFill>
              </a:rPr>
              <a:t>21</a:t>
            </a:fld>
            <a:endParaRPr lang="en-US" dirty="0">
              <a:solidFill>
                <a:schemeClr val="accent1"/>
              </a:solidFill>
            </a:endParaRPr>
          </a:p>
        </p:txBody>
      </p:sp>
      <p:sp>
        <p:nvSpPr>
          <p:cNvPr id="7" name="TextBox 6"/>
          <p:cNvSpPr txBox="1"/>
          <p:nvPr/>
        </p:nvSpPr>
        <p:spPr>
          <a:xfrm>
            <a:off x="4659708" y="4010627"/>
            <a:ext cx="2586446" cy="646331"/>
          </a:xfrm>
          <a:prstGeom prst="rect">
            <a:avLst/>
          </a:prstGeom>
          <a:noFill/>
        </p:spPr>
        <p:txBody>
          <a:bodyPr wrap="square" rtlCol="0">
            <a:spAutoFit/>
          </a:bodyPr>
          <a:lstStyle/>
          <a:p>
            <a:r>
              <a:rPr lang="en-US" dirty="0">
                <a:solidFill>
                  <a:schemeClr val="accent1"/>
                </a:solidFill>
              </a:rPr>
              <a:t>These two boxes must be checked for PSCs</a:t>
            </a:r>
          </a:p>
        </p:txBody>
      </p:sp>
      <p:cxnSp>
        <p:nvCxnSpPr>
          <p:cNvPr id="6" name="Straight Arrow Connector 5"/>
          <p:cNvCxnSpPr/>
          <p:nvPr/>
        </p:nvCxnSpPr>
        <p:spPr>
          <a:xfrm flipH="1">
            <a:off x="3172409" y="4656160"/>
            <a:ext cx="1950097" cy="727603"/>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14392" y="4739951"/>
            <a:ext cx="778451" cy="6438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34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262" y="138953"/>
            <a:ext cx="10953293" cy="681318"/>
          </a:xfrm>
        </p:spPr>
        <p:txBody>
          <a:bodyPr>
            <a:normAutofit/>
          </a:bodyPr>
          <a:lstStyle/>
          <a:p>
            <a:r>
              <a:rPr lang="en-US" dirty="0">
                <a:solidFill>
                  <a:schemeClr val="tx1"/>
                </a:solidFill>
              </a:rPr>
              <a:t>AGENCY CERTIFICATION FORM</a:t>
            </a:r>
          </a:p>
        </p:txBody>
      </p:sp>
      <p:sp>
        <p:nvSpPr>
          <p:cNvPr id="5" name="Content Placeholder 4"/>
          <p:cNvSpPr>
            <a:spLocks noGrp="1"/>
          </p:cNvSpPr>
          <p:nvPr>
            <p:ph idx="1"/>
          </p:nvPr>
        </p:nvSpPr>
        <p:spPr>
          <a:xfrm>
            <a:off x="314263" y="1071378"/>
            <a:ext cx="9125572" cy="4858775"/>
          </a:xfrm>
        </p:spPr>
        <p:txBody>
          <a:bodyPr>
            <a:normAutofit/>
          </a:bodyPr>
          <a:lstStyle/>
          <a:p>
            <a:r>
              <a:rPr lang="en-US" sz="2200" dirty="0"/>
              <a:t>Form is required for all contracts: original and amendments.</a:t>
            </a:r>
          </a:p>
          <a:p>
            <a:r>
              <a:rPr lang="en-US" sz="2200" dirty="0"/>
              <a:t>These are good for 90 days. If your previous form is older than 90 days, you will need a new form. Otherwise, you can submit an existing form with amendments as long as it’s less than 90 days old. </a:t>
            </a:r>
          </a:p>
          <a:p>
            <a:r>
              <a:rPr lang="en-US" sz="2200" dirty="0"/>
              <a:t>Select whether or not the contractor is a former or current employee. </a:t>
            </a:r>
            <a:r>
              <a:rPr lang="en-US" sz="2200" i="1" dirty="0"/>
              <a:t>Refer to the NOTE on the form as it contains pertinent information regarding the additional documentation that may be needed.</a:t>
            </a:r>
          </a:p>
          <a:p>
            <a:r>
              <a:rPr lang="en-US" sz="2200" dirty="0"/>
              <a:t>Only an authorized signatory may sign for the agency.</a:t>
            </a:r>
          </a:p>
          <a:p>
            <a:pPr marL="0" indent="0">
              <a:buNone/>
            </a:pPr>
            <a:endParaRPr lang="en-US" dirty="0"/>
          </a:p>
        </p:txBody>
      </p:sp>
      <p:sp>
        <p:nvSpPr>
          <p:cNvPr id="3" name="Slide Number Placeholder 2"/>
          <p:cNvSpPr>
            <a:spLocks noGrp="1"/>
          </p:cNvSpPr>
          <p:nvPr>
            <p:ph type="sldNum" sz="quarter" idx="12"/>
          </p:nvPr>
        </p:nvSpPr>
        <p:spPr/>
        <p:txBody>
          <a:bodyPr/>
          <a:lstStyle/>
          <a:p>
            <a:fld id="{1AA5DBFF-7E41-41A9-88BD-010C5078871F}" type="slidenum">
              <a:rPr lang="en-US" smtClean="0"/>
              <a:t>22</a:t>
            </a:fld>
            <a:endParaRPr lang="en-US"/>
          </a:p>
        </p:txBody>
      </p:sp>
      <p:pic>
        <p:nvPicPr>
          <p:cNvPr id="7" name="Picture 6" descr="Download Certified Stamp Picture HQ PNG Image | FreePNGIm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3361055"/>
            <a:ext cx="3350419" cy="3360420"/>
          </a:xfrm>
          <a:prstGeom prst="rect">
            <a:avLst/>
          </a:prstGeom>
        </p:spPr>
      </p:pic>
    </p:spTree>
    <p:extLst>
      <p:ext uri="{BB962C8B-B14F-4D97-AF65-F5344CB8AC3E}">
        <p14:creationId xmlns:p14="http://schemas.microsoft.com/office/powerpoint/2010/main" val="3726800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Other Required Forms and Memos</a:t>
            </a:r>
            <a:br>
              <a:rPr lang="en-US" dirty="0"/>
            </a:br>
            <a:endParaRPr lang="en-US" dirty="0"/>
          </a:p>
        </p:txBody>
      </p:sp>
      <p:sp>
        <p:nvSpPr>
          <p:cNvPr id="10" name="Content Placeholder 9"/>
          <p:cNvSpPr>
            <a:spLocks noGrp="1"/>
          </p:cNvSpPr>
          <p:nvPr>
            <p:ph idx="1"/>
          </p:nvPr>
        </p:nvSpPr>
        <p:spPr>
          <a:xfrm>
            <a:off x="599440" y="1540829"/>
            <a:ext cx="10252062" cy="5102567"/>
          </a:xfrm>
        </p:spPr>
        <p:txBody>
          <a:bodyPr>
            <a:normAutofit/>
          </a:bodyPr>
          <a:lstStyle/>
          <a:p>
            <a:r>
              <a:rPr lang="en-US" dirty="0"/>
              <a:t>Affidavit of Former Employment </a:t>
            </a:r>
          </a:p>
          <a:p>
            <a:pPr lvl="1"/>
            <a:r>
              <a:rPr lang="en-US" dirty="0"/>
              <a:t>Found on GSD Website</a:t>
            </a:r>
          </a:p>
          <a:p>
            <a:pPr lvl="1"/>
            <a:endParaRPr lang="en-US" dirty="0"/>
          </a:p>
          <a:p>
            <a:r>
              <a:rPr lang="en-US" dirty="0"/>
              <a:t>New Mexico Public Employees Retirement (PERA) Memo (if former employee retired from NM State Government)</a:t>
            </a:r>
          </a:p>
          <a:p>
            <a:pPr lvl="1"/>
            <a:endParaRPr lang="en-US" dirty="0"/>
          </a:p>
          <a:p>
            <a:r>
              <a:rPr lang="en-US" dirty="0"/>
              <a:t>New Mexico Attorney General Memo - Former employee less than five years</a:t>
            </a:r>
          </a:p>
        </p:txBody>
      </p:sp>
      <p:sp>
        <p:nvSpPr>
          <p:cNvPr id="4" name="Slide Number Placeholder 3"/>
          <p:cNvSpPr>
            <a:spLocks noGrp="1"/>
          </p:cNvSpPr>
          <p:nvPr>
            <p:ph type="sldNum" sz="quarter" idx="12"/>
          </p:nvPr>
        </p:nvSpPr>
        <p:spPr/>
        <p:txBody>
          <a:bodyPr/>
          <a:lstStyle/>
          <a:p>
            <a:fld id="{1AA5DBFF-7E41-41A9-88BD-010C5078871F}" type="slidenum">
              <a:rPr lang="en-US" smtClean="0"/>
              <a:t>23</a:t>
            </a:fld>
            <a:endParaRPr lang="en-US"/>
          </a:p>
        </p:txBody>
      </p:sp>
    </p:spTree>
    <p:extLst>
      <p:ext uri="{BB962C8B-B14F-4D97-AF65-F5344CB8AC3E}">
        <p14:creationId xmlns:p14="http://schemas.microsoft.com/office/powerpoint/2010/main" val="170077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122672"/>
            <a:ext cx="10353761" cy="1326321"/>
          </a:xfrm>
        </p:spPr>
        <p:txBody>
          <a:bodyPr>
            <a:normAutofit/>
          </a:bodyPr>
          <a:lstStyle/>
          <a:p>
            <a:r>
              <a:rPr lang="en-US" dirty="0"/>
              <a:t>RFP Documents</a:t>
            </a:r>
            <a:br>
              <a:rPr lang="en-US" dirty="0"/>
            </a:br>
            <a:endParaRPr lang="en-US" dirty="0"/>
          </a:p>
        </p:txBody>
      </p:sp>
      <p:sp>
        <p:nvSpPr>
          <p:cNvPr id="3" name="Content Placeholder 2"/>
          <p:cNvSpPr>
            <a:spLocks noGrp="1"/>
          </p:cNvSpPr>
          <p:nvPr>
            <p:ph idx="1"/>
          </p:nvPr>
        </p:nvSpPr>
        <p:spPr>
          <a:xfrm>
            <a:off x="0" y="1252587"/>
            <a:ext cx="4954556" cy="2885440"/>
          </a:xfrm>
        </p:spPr>
        <p:txBody>
          <a:bodyPr>
            <a:normAutofit/>
          </a:bodyPr>
          <a:lstStyle/>
          <a:p>
            <a:r>
              <a:rPr lang="en-US" dirty="0"/>
              <a:t>RFP Docs needed for CRB packet</a:t>
            </a:r>
          </a:p>
          <a:p>
            <a:pPr lvl="1"/>
            <a:r>
              <a:rPr lang="en-US" dirty="0"/>
              <a:t>Cover Page with RFP Name, Number and Date Issued</a:t>
            </a:r>
          </a:p>
          <a:p>
            <a:pPr lvl="1"/>
            <a:r>
              <a:rPr lang="en-US" dirty="0"/>
              <a:t>Scope of Work</a:t>
            </a:r>
          </a:p>
          <a:p>
            <a:pPr lvl="1"/>
            <a:r>
              <a:rPr lang="en-US" dirty="0"/>
              <a:t>Table of Contents</a:t>
            </a:r>
          </a:p>
          <a:p>
            <a:pPr lvl="1"/>
            <a:r>
              <a:rPr lang="en-US" dirty="0"/>
              <a:t>Sequence of Events</a:t>
            </a:r>
          </a:p>
          <a:p>
            <a:pPr lvl="1"/>
            <a:r>
              <a:rPr lang="en-US" dirty="0"/>
              <a:t>Proposal Offer Firm</a:t>
            </a:r>
            <a:endParaRPr lang="en-US" dirty="0">
              <a:solidFill>
                <a:srgbClr val="FF0000"/>
              </a:solidFill>
            </a:endParaRPr>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AA5DBFF-7E41-41A9-88BD-010C5078871F}" type="slidenum">
              <a:rPr lang="en-US" smtClean="0"/>
              <a:t>24</a:t>
            </a:fld>
            <a:endParaRPr lang="en-US"/>
          </a:p>
        </p:txBody>
      </p:sp>
      <p:sp>
        <p:nvSpPr>
          <p:cNvPr id="5" name="Rectangle 4"/>
          <p:cNvSpPr/>
          <p:nvPr/>
        </p:nvSpPr>
        <p:spPr>
          <a:xfrm>
            <a:off x="5205877" y="1228257"/>
            <a:ext cx="5888221"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Professional Service Contracts issued through the RFP process can have a term of up to 4 years.</a:t>
            </a:r>
          </a:p>
          <a:p>
            <a:pPr marL="285750" indent="-285750">
              <a:lnSpc>
                <a:spcPct val="150000"/>
              </a:lnSpc>
              <a:buFont typeface="Arial" panose="020B0604020202020204" pitchFamily="34" charset="0"/>
              <a:buChar char="•"/>
            </a:pPr>
            <a:r>
              <a:rPr lang="en-US" dirty="0"/>
              <a:t>ITBs are only used for general services contracts</a:t>
            </a:r>
          </a:p>
          <a:p>
            <a:pPr marL="285750" indent="-285750">
              <a:lnSpc>
                <a:spcPct val="150000"/>
              </a:lnSpc>
              <a:buFont typeface="Arial" panose="020B0604020202020204" pitchFamily="34" charset="0"/>
              <a:buChar char="•"/>
            </a:pPr>
            <a:r>
              <a:rPr lang="en-US" dirty="0"/>
              <a:t>Reach out to Susan Inman if your agency has a question on the RFP process. Info Below.</a:t>
            </a:r>
          </a:p>
        </p:txBody>
      </p:sp>
      <p:sp>
        <p:nvSpPr>
          <p:cNvPr id="6" name="TextBox 5"/>
          <p:cNvSpPr txBox="1"/>
          <p:nvPr/>
        </p:nvSpPr>
        <p:spPr>
          <a:xfrm>
            <a:off x="5565000" y="4258067"/>
            <a:ext cx="3043178" cy="1219968"/>
          </a:xfrm>
          <a:prstGeom prst="rect">
            <a:avLst/>
          </a:prstGeom>
          <a:noFill/>
          <a:ln w="38100">
            <a:solidFill>
              <a:schemeClr val="tx2"/>
            </a:solidFill>
          </a:ln>
        </p:spPr>
        <p:txBody>
          <a:bodyPr wrap="square" rtlCol="0">
            <a:spAutoFit/>
          </a:bodyPr>
          <a:lstStyle/>
          <a:p>
            <a:r>
              <a:rPr lang="en-US" dirty="0"/>
              <a:t>Susan Inman</a:t>
            </a:r>
          </a:p>
          <a:p>
            <a:r>
              <a:rPr lang="en-US" dirty="0"/>
              <a:t>Trainer</a:t>
            </a:r>
          </a:p>
          <a:p>
            <a:r>
              <a:rPr lang="en-US" dirty="0">
                <a:solidFill>
                  <a:schemeClr val="accent3"/>
                </a:solidFill>
              </a:rPr>
              <a:t>susan.inman@gsd.nm.gov</a:t>
            </a:r>
          </a:p>
          <a:p>
            <a:r>
              <a:rPr lang="en-US" dirty="0"/>
              <a:t>505-795-5551</a:t>
            </a:r>
          </a:p>
        </p:txBody>
      </p:sp>
      <p:sp>
        <p:nvSpPr>
          <p:cNvPr id="7" name="Rectangle 6"/>
          <p:cNvSpPr/>
          <p:nvPr/>
        </p:nvSpPr>
        <p:spPr>
          <a:xfrm>
            <a:off x="2104195" y="549932"/>
            <a:ext cx="8341360" cy="507831"/>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a:solidFill>
                  <a:srgbClr val="FFFF00"/>
                </a:solidFill>
              </a:rPr>
              <a:t>SPD has no authority over the professional services RFP process.</a:t>
            </a:r>
          </a:p>
        </p:txBody>
      </p:sp>
      <p:sp>
        <p:nvSpPr>
          <p:cNvPr id="8" name="Rectangle 7"/>
          <p:cNvSpPr/>
          <p:nvPr/>
        </p:nvSpPr>
        <p:spPr>
          <a:xfrm>
            <a:off x="-407990" y="4164136"/>
            <a:ext cx="5721669" cy="2169825"/>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dirty="0"/>
              <a:t>When submitting the RFP documents, please do not skip pages.</a:t>
            </a:r>
          </a:p>
          <a:p>
            <a:pPr marL="1200150" lvl="2" indent="-285750">
              <a:lnSpc>
                <a:spcPct val="150000"/>
              </a:lnSpc>
              <a:buFont typeface="Arial" panose="020B0604020202020204" pitchFamily="34" charset="0"/>
              <a:buChar char="•"/>
            </a:pPr>
            <a:r>
              <a:rPr lang="en-US" dirty="0"/>
              <a:t>Example: If your last required section ends on page 20, please send pages 1-20 of the RFP with contract packet.</a:t>
            </a:r>
          </a:p>
        </p:txBody>
      </p:sp>
      <p:sp>
        <p:nvSpPr>
          <p:cNvPr id="9" name="TextBox 8"/>
          <p:cNvSpPr txBox="1"/>
          <p:nvPr/>
        </p:nvSpPr>
        <p:spPr>
          <a:xfrm>
            <a:off x="5501988" y="5771521"/>
            <a:ext cx="5252731" cy="923330"/>
          </a:xfrm>
          <a:prstGeom prst="rect">
            <a:avLst/>
          </a:prstGeom>
          <a:noFill/>
        </p:spPr>
        <p:txBody>
          <a:bodyPr wrap="square" rtlCol="0">
            <a:spAutoFit/>
          </a:bodyPr>
          <a:lstStyle/>
          <a:p>
            <a:r>
              <a:rPr lang="en-US" dirty="0"/>
              <a:t>Link to Susan Inman Trainings:</a:t>
            </a:r>
          </a:p>
          <a:p>
            <a:r>
              <a:rPr lang="en-US" dirty="0">
                <a:solidFill>
                  <a:schemeClr val="accent2">
                    <a:lumMod val="60000"/>
                    <a:lumOff val="40000"/>
                  </a:schemeClr>
                </a:solidFill>
              </a:rPr>
              <a:t>https://www.generalservices.state.nm.us/state-purchasing/training/training-registration/</a:t>
            </a:r>
          </a:p>
        </p:txBody>
      </p:sp>
      <p:sp>
        <p:nvSpPr>
          <p:cNvPr id="10" name="TextBox 9"/>
          <p:cNvSpPr txBox="1"/>
          <p:nvPr/>
        </p:nvSpPr>
        <p:spPr>
          <a:xfrm>
            <a:off x="8871856" y="4247179"/>
            <a:ext cx="3069776" cy="1477328"/>
          </a:xfrm>
          <a:prstGeom prst="rect">
            <a:avLst/>
          </a:prstGeom>
          <a:noFill/>
          <a:ln w="38100">
            <a:solidFill>
              <a:schemeClr val="tx2"/>
            </a:solidFill>
          </a:ln>
        </p:spPr>
        <p:txBody>
          <a:bodyPr wrap="square" rtlCol="0">
            <a:spAutoFit/>
          </a:bodyPr>
          <a:lstStyle/>
          <a:p>
            <a:r>
              <a:rPr lang="en-US" dirty="0"/>
              <a:t>Susan Offers the below training on a regular basis.</a:t>
            </a:r>
          </a:p>
          <a:p>
            <a:pPr marL="285750" indent="-285750">
              <a:buFont typeface="Arial" panose="020B0604020202020204" pitchFamily="34" charset="0"/>
              <a:buChar char="•"/>
            </a:pPr>
            <a:r>
              <a:rPr lang="en-US" dirty="0"/>
              <a:t>Procurement Code Overview</a:t>
            </a:r>
          </a:p>
          <a:p>
            <a:pPr marL="285750" indent="-285750">
              <a:buFont typeface="Arial" panose="020B0604020202020204" pitchFamily="34" charset="0"/>
              <a:buChar char="•"/>
            </a:pPr>
            <a:r>
              <a:rPr lang="en-US" dirty="0"/>
              <a:t>RFP Training</a:t>
            </a:r>
          </a:p>
        </p:txBody>
      </p:sp>
    </p:spTree>
    <p:extLst>
      <p:ext uri="{BB962C8B-B14F-4D97-AF65-F5344CB8AC3E}">
        <p14:creationId xmlns:p14="http://schemas.microsoft.com/office/powerpoint/2010/main" val="186698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59226"/>
            <a:ext cx="10353761" cy="1326321"/>
          </a:xfrm>
        </p:spPr>
        <p:txBody>
          <a:bodyPr/>
          <a:lstStyle/>
          <a:p>
            <a:pPr algn="ctr"/>
            <a:r>
              <a:rPr lang="en-US" dirty="0">
                <a:solidFill>
                  <a:schemeClr val="tx1"/>
                </a:solidFill>
              </a:rPr>
              <a:t>Price Agreements</a:t>
            </a:r>
          </a:p>
        </p:txBody>
      </p:sp>
      <p:sp>
        <p:nvSpPr>
          <p:cNvPr id="4" name="Slide Number Placeholder 3"/>
          <p:cNvSpPr>
            <a:spLocks noGrp="1"/>
          </p:cNvSpPr>
          <p:nvPr>
            <p:ph type="sldNum" sz="quarter" idx="12"/>
          </p:nvPr>
        </p:nvSpPr>
        <p:spPr/>
        <p:txBody>
          <a:bodyPr/>
          <a:lstStyle/>
          <a:p>
            <a:fld id="{1AA5DBFF-7E41-41A9-88BD-010C5078871F}" type="slidenum">
              <a:rPr lang="en-US" smtClean="0"/>
              <a:t>25</a:t>
            </a:fld>
            <a:endParaRPr lang="en-US"/>
          </a:p>
        </p:txBody>
      </p:sp>
      <p:sp>
        <p:nvSpPr>
          <p:cNvPr id="5" name="TextBox 4"/>
          <p:cNvSpPr txBox="1"/>
          <p:nvPr/>
        </p:nvSpPr>
        <p:spPr>
          <a:xfrm>
            <a:off x="913795" y="722811"/>
            <a:ext cx="10779974"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Statewide Price Agreements can be used by all state agencies and local public bodies.</a:t>
            </a:r>
          </a:p>
          <a:p>
            <a:pPr marL="285750" indent="-285750">
              <a:lnSpc>
                <a:spcPct val="150000"/>
              </a:lnSpc>
              <a:buFont typeface="Arial" panose="020B0604020202020204" pitchFamily="34" charset="0"/>
              <a:buChar char="•"/>
            </a:pPr>
            <a:r>
              <a:rPr lang="en-US" dirty="0"/>
              <a:t>A professional service contract term date can supersede an expired price agreement as long as the professional service contract was in place  before the price agreement expired.</a:t>
            </a:r>
          </a:p>
          <a:p>
            <a:pPr marL="742950" lvl="1" indent="-285750">
              <a:lnSpc>
                <a:spcPct val="150000"/>
              </a:lnSpc>
              <a:buFont typeface="Arial" panose="020B0604020202020204" pitchFamily="34" charset="0"/>
              <a:buChar char="•"/>
            </a:pPr>
            <a:r>
              <a:rPr lang="en-US" dirty="0"/>
              <a:t>Once a price agreement has expired, the professional service contract cannot be extended and/or compensation can’t be increased.</a:t>
            </a:r>
          </a:p>
          <a:p>
            <a:pPr marL="285750" indent="-285750">
              <a:lnSpc>
                <a:spcPct val="150000"/>
              </a:lnSpc>
              <a:buFont typeface="Arial" panose="020B0604020202020204" pitchFamily="34" charset="0"/>
              <a:buChar char="•"/>
            </a:pPr>
            <a:r>
              <a:rPr lang="en-US" dirty="0"/>
              <a:t> Price Agreement number needs to be in the PO description.</a:t>
            </a:r>
          </a:p>
          <a:p>
            <a:pPr marL="742950" lvl="1" indent="-285750">
              <a:lnSpc>
                <a:spcPct val="150000"/>
              </a:lnSpc>
              <a:buFont typeface="Arial" panose="020B0604020202020204" pitchFamily="34" charset="0"/>
              <a:buChar char="•"/>
            </a:pPr>
            <a:r>
              <a:rPr lang="en-US" dirty="0"/>
              <a:t>SPD collects fees from vendors based on the use of the price agreements and that's how it is currently tracked by SPD.</a:t>
            </a:r>
          </a:p>
          <a:p>
            <a:pPr marL="742950" lvl="1" indent="-285750">
              <a:buFont typeface="Arial" panose="020B0604020202020204" pitchFamily="34" charset="0"/>
              <a:buChar char="•"/>
            </a:pPr>
            <a:endParaRPr lang="en-US" dirty="0"/>
          </a:p>
        </p:txBody>
      </p:sp>
      <p:sp>
        <p:nvSpPr>
          <p:cNvPr id="9" name="TextBox 8"/>
          <p:cNvSpPr txBox="1"/>
          <p:nvPr/>
        </p:nvSpPr>
        <p:spPr>
          <a:xfrm>
            <a:off x="913795" y="4180113"/>
            <a:ext cx="9967565" cy="1754326"/>
          </a:xfrm>
          <a:prstGeom prst="rect">
            <a:avLst/>
          </a:prstGeom>
          <a:noFill/>
        </p:spPr>
        <p:txBody>
          <a:bodyPr wrap="square" rtlCol="0">
            <a:spAutoFit/>
          </a:bodyPr>
          <a:lstStyle/>
          <a:p>
            <a:pPr>
              <a:lnSpc>
                <a:spcPct val="150000"/>
              </a:lnSpc>
            </a:pPr>
            <a:r>
              <a:rPr lang="en-US" dirty="0"/>
              <a:t>Price Agreement (What’s Needed?)</a:t>
            </a:r>
          </a:p>
          <a:p>
            <a:pPr marL="285750" indent="-285750">
              <a:lnSpc>
                <a:spcPct val="150000"/>
              </a:lnSpc>
              <a:buFont typeface="Arial" panose="020B0604020202020204" pitchFamily="34" charset="0"/>
              <a:buChar char="•"/>
            </a:pPr>
            <a:r>
              <a:rPr lang="en-US" dirty="0"/>
              <a:t>First page of the price agreement</a:t>
            </a:r>
          </a:p>
          <a:p>
            <a:pPr marL="285750" lvl="1" indent="-285750">
              <a:lnSpc>
                <a:spcPct val="150000"/>
              </a:lnSpc>
              <a:buFont typeface="Arial" panose="020B0604020202020204" pitchFamily="34" charset="0"/>
              <a:buChar char="•"/>
            </a:pPr>
            <a:r>
              <a:rPr lang="en-US" dirty="0"/>
              <a:t>Terms and conditions (</a:t>
            </a:r>
            <a:r>
              <a:rPr lang="en-US" dirty="0">
                <a:solidFill>
                  <a:schemeClr val="accent4"/>
                </a:solidFill>
              </a:rPr>
              <a:t>If Applicable</a:t>
            </a:r>
            <a:r>
              <a:rPr lang="en-US" dirty="0"/>
              <a:t>)</a:t>
            </a:r>
          </a:p>
          <a:p>
            <a:pPr>
              <a:lnSpc>
                <a:spcPct val="150000"/>
              </a:lnSpc>
            </a:pPr>
            <a:r>
              <a:rPr lang="en-US" dirty="0"/>
              <a:t>CRB may ask the agency for more information on the price agreement.</a:t>
            </a:r>
          </a:p>
        </p:txBody>
      </p:sp>
    </p:spTree>
    <p:extLst>
      <p:ext uri="{BB962C8B-B14F-4D97-AF65-F5344CB8AC3E}">
        <p14:creationId xmlns:p14="http://schemas.microsoft.com/office/powerpoint/2010/main" val="255268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337952"/>
            <a:ext cx="10353761" cy="1326321"/>
          </a:xfrm>
        </p:spPr>
        <p:txBody>
          <a:bodyPr/>
          <a:lstStyle/>
          <a:p>
            <a:r>
              <a:rPr lang="en-US" dirty="0">
                <a:solidFill>
                  <a:schemeClr val="tx1"/>
                </a:solidFill>
              </a:rPr>
              <a:t>Sole Source Contracts </a:t>
            </a:r>
          </a:p>
        </p:txBody>
      </p:sp>
      <p:sp>
        <p:nvSpPr>
          <p:cNvPr id="3" name="Content Placeholder 2"/>
          <p:cNvSpPr>
            <a:spLocks noGrp="1"/>
          </p:cNvSpPr>
          <p:nvPr>
            <p:ph idx="1"/>
          </p:nvPr>
        </p:nvSpPr>
        <p:spPr>
          <a:xfrm>
            <a:off x="677333" y="526682"/>
            <a:ext cx="10354461" cy="5975304"/>
          </a:xfrm>
        </p:spPr>
        <p:txBody>
          <a:bodyPr>
            <a:noAutofit/>
          </a:bodyPr>
          <a:lstStyle/>
          <a:p>
            <a:pPr marL="0" indent="0">
              <a:buNone/>
            </a:pPr>
            <a:r>
              <a:rPr lang="en-US" sz="2200" dirty="0">
                <a:solidFill>
                  <a:srgbClr val="FFFF00"/>
                </a:solidFill>
              </a:rPr>
              <a:t>	*A sole source procurement should be avoided whenever possible.</a:t>
            </a:r>
            <a:endParaRPr lang="en-US" sz="2200" b="1" dirty="0">
              <a:solidFill>
                <a:srgbClr val="FF0000"/>
              </a:solidFill>
            </a:endParaRPr>
          </a:p>
          <a:p>
            <a:r>
              <a:rPr lang="en-US" sz="2200" b="1" dirty="0"/>
              <a:t>The first step of any procurement is to obtain an SPD Determination of services</a:t>
            </a:r>
            <a:r>
              <a:rPr lang="en-US" sz="2200" dirty="0"/>
              <a:t>. This will determine how you process your contract. If it is deemed general services, it will not be processed by CRB. CRB only processes professional services contracts over 5k. </a:t>
            </a:r>
          </a:p>
          <a:p>
            <a:r>
              <a:rPr lang="en-US" sz="2200" dirty="0"/>
              <a:t>Determine the amount of the contract for a 12 month period. </a:t>
            </a:r>
            <a:r>
              <a:rPr lang="en-US" sz="2200" b="1" dirty="0"/>
              <a:t>If it is less than $60k excluding GRT (in a 12 month period) you can process as a small purchase</a:t>
            </a:r>
            <a:r>
              <a:rPr lang="en-US" sz="2200" dirty="0"/>
              <a:t>. </a:t>
            </a:r>
          </a:p>
          <a:p>
            <a:r>
              <a:rPr lang="en-US" sz="2200" dirty="0"/>
              <a:t>A Sole Source term is 12 months.</a:t>
            </a:r>
          </a:p>
          <a:p>
            <a:r>
              <a:rPr lang="en-US" sz="2200" dirty="0"/>
              <a:t>See GSD website for the most current sole source determination form. </a:t>
            </a:r>
            <a:endParaRPr lang="en-US" sz="2200" i="1" dirty="0">
              <a:solidFill>
                <a:srgbClr val="FF0000"/>
              </a:solidFill>
            </a:endParaRPr>
          </a:p>
          <a:p>
            <a:r>
              <a:rPr lang="en-US" sz="2200" dirty="0"/>
              <a:t>Upload all required sole source documentation and submit on GSD Website.</a:t>
            </a:r>
          </a:p>
          <a:p>
            <a:r>
              <a:rPr lang="en-US" sz="2200" dirty="0"/>
              <a:t>CRB will obtain the State Purchasing Agent’s authorized signature when the contract is ready to be finalized.</a:t>
            </a:r>
          </a:p>
          <a:p>
            <a:pPr marL="0" indent="0">
              <a:buNone/>
            </a:pPr>
            <a:r>
              <a:rPr lang="en-US" sz="2200" dirty="0">
                <a:solidFill>
                  <a:srgbClr val="FFFF00"/>
                </a:solidFill>
              </a:rPr>
              <a:t>	</a:t>
            </a:r>
          </a:p>
        </p:txBody>
      </p:sp>
      <p:sp>
        <p:nvSpPr>
          <p:cNvPr id="4" name="Slide Number Placeholder 3"/>
          <p:cNvSpPr>
            <a:spLocks noGrp="1"/>
          </p:cNvSpPr>
          <p:nvPr>
            <p:ph type="sldNum" sz="quarter" idx="12"/>
          </p:nvPr>
        </p:nvSpPr>
        <p:spPr/>
        <p:txBody>
          <a:bodyPr/>
          <a:lstStyle/>
          <a:p>
            <a:fld id="{1AA5DBFF-7E41-41A9-88BD-010C5078871F}" type="slidenum">
              <a:rPr lang="en-US" smtClean="0"/>
              <a:t>26</a:t>
            </a:fld>
            <a:endParaRPr lang="en-US"/>
          </a:p>
        </p:txBody>
      </p:sp>
    </p:spTree>
    <p:extLst>
      <p:ext uri="{BB962C8B-B14F-4D97-AF65-F5344CB8AC3E}">
        <p14:creationId xmlns:p14="http://schemas.microsoft.com/office/powerpoint/2010/main" val="3239150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187739"/>
            <a:ext cx="10353761" cy="1326321"/>
          </a:xfrm>
        </p:spPr>
        <p:txBody>
          <a:bodyPr/>
          <a:lstStyle/>
          <a:p>
            <a:r>
              <a:rPr lang="en-US" dirty="0">
                <a:solidFill>
                  <a:schemeClr val="tx1"/>
                </a:solidFill>
              </a:rPr>
              <a:t>Sole Source Continued</a:t>
            </a:r>
          </a:p>
        </p:txBody>
      </p:sp>
      <p:pic>
        <p:nvPicPr>
          <p:cNvPr id="5" name="Content Placeholder 4"/>
          <p:cNvPicPr>
            <a:picLocks noGrp="1" noChangeAspect="1"/>
          </p:cNvPicPr>
          <p:nvPr>
            <p:ph idx="1"/>
          </p:nvPr>
        </p:nvPicPr>
        <p:blipFill>
          <a:blip r:embed="rId2"/>
          <a:stretch>
            <a:fillRect/>
          </a:stretch>
        </p:blipFill>
        <p:spPr>
          <a:xfrm>
            <a:off x="559465" y="3111234"/>
            <a:ext cx="10353675" cy="3380940"/>
          </a:xfrm>
          <a:prstGeom prst="rect">
            <a:avLst/>
          </a:prstGeom>
        </p:spPr>
      </p:pic>
      <p:sp>
        <p:nvSpPr>
          <p:cNvPr id="4" name="Slide Number Placeholder 3"/>
          <p:cNvSpPr>
            <a:spLocks noGrp="1"/>
          </p:cNvSpPr>
          <p:nvPr>
            <p:ph type="sldNum" sz="quarter" idx="12"/>
          </p:nvPr>
        </p:nvSpPr>
        <p:spPr/>
        <p:txBody>
          <a:bodyPr/>
          <a:lstStyle/>
          <a:p>
            <a:fld id="{1AA5DBFF-7E41-41A9-88BD-010C5078871F}" type="slidenum">
              <a:rPr lang="en-US" smtClean="0"/>
              <a:t>27</a:t>
            </a:fld>
            <a:endParaRPr lang="en-US"/>
          </a:p>
        </p:txBody>
      </p:sp>
      <p:sp>
        <p:nvSpPr>
          <p:cNvPr id="3" name="Rectangle 2"/>
          <p:cNvSpPr/>
          <p:nvPr/>
        </p:nvSpPr>
        <p:spPr>
          <a:xfrm>
            <a:off x="559465" y="1143491"/>
            <a:ext cx="10549024" cy="1704377"/>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a:t>CRB is unable to process your sole source contract until AFTER the 30 day posting has occurred with NO PROTEST</a:t>
            </a:r>
          </a:p>
          <a:p>
            <a:pPr marL="285750" indent="-285750">
              <a:lnSpc>
                <a:spcPct val="150000"/>
              </a:lnSpc>
              <a:buFont typeface="Arial" panose="020B0604020202020204" pitchFamily="34" charset="0"/>
              <a:buChar char="•"/>
            </a:pPr>
            <a:r>
              <a:rPr lang="en-US" b="1" dirty="0"/>
              <a:t>If amending a sole source contract, the sole source process will need to be repeated.  </a:t>
            </a:r>
          </a:p>
          <a:p>
            <a:pPr marL="285750" indent="-285750">
              <a:lnSpc>
                <a:spcPct val="150000"/>
              </a:lnSpc>
              <a:buFont typeface="Arial" panose="020B0604020202020204" pitchFamily="34" charset="0"/>
              <a:buChar char="•"/>
            </a:pPr>
            <a:r>
              <a:rPr lang="en-US" b="1" dirty="0"/>
              <a:t>If only GRT is being increased on a sole source, no 30 day posting is required.</a:t>
            </a:r>
          </a:p>
        </p:txBody>
      </p:sp>
    </p:spTree>
    <p:extLst>
      <p:ext uri="{BB962C8B-B14F-4D97-AF65-F5344CB8AC3E}">
        <p14:creationId xmlns:p14="http://schemas.microsoft.com/office/powerpoint/2010/main" val="2019676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Sole source process</a:t>
            </a:r>
          </a:p>
        </p:txBody>
      </p:sp>
      <p:sp>
        <p:nvSpPr>
          <p:cNvPr id="3" name="Content Placeholder 2"/>
          <p:cNvSpPr>
            <a:spLocks noGrp="1"/>
          </p:cNvSpPr>
          <p:nvPr>
            <p:ph idx="1"/>
          </p:nvPr>
        </p:nvSpPr>
        <p:spPr/>
        <p:txBody>
          <a:bodyPr>
            <a:normAutofit fontScale="70000" lnSpcReduction="20000"/>
          </a:bodyPr>
          <a:lstStyle/>
          <a:p>
            <a:r>
              <a:rPr lang="en-US" dirty="0"/>
              <a:t>CRB staff receives notification that sole source submission has been submitted through the SPD portal.</a:t>
            </a:r>
          </a:p>
          <a:p>
            <a:r>
              <a:rPr lang="en-US" dirty="0"/>
              <a:t>CRB staff reviews sole source submission confirming professional services determination included, checks vendor name, dates, amounts, etc. </a:t>
            </a:r>
          </a:p>
          <a:p>
            <a:r>
              <a:rPr lang="en-US" dirty="0"/>
              <a:t>If all looks ok, sole source determination submitted to SPD legal counsel. </a:t>
            </a:r>
          </a:p>
          <a:p>
            <a:r>
              <a:rPr lang="en-US" dirty="0"/>
              <a:t>If SPD legal counsel approves, CRB staff publishes sole source</a:t>
            </a:r>
          </a:p>
          <a:p>
            <a:r>
              <a:rPr lang="en-US" dirty="0"/>
              <a:t>Sole source posted for 30 days</a:t>
            </a:r>
          </a:p>
          <a:p>
            <a:r>
              <a:rPr lang="en-US" dirty="0"/>
              <a:t>Agency can continue with sole source processing but CRB can’t process or sign contract until 30 days has been completed with no protest. </a:t>
            </a:r>
          </a:p>
          <a:p>
            <a:r>
              <a:rPr lang="en-US" dirty="0"/>
              <a:t>Sole source determination form will be signed by State Purchasing Agent when contract is ready to be finalized by CRB. CRB Staff obtain State Purchasing Agent signature. </a:t>
            </a:r>
          </a:p>
          <a:p>
            <a:r>
              <a:rPr lang="en-US" dirty="0"/>
              <a:t>**It is very hard to correct a sole source submission in the SPD portal. Most submissions with errors will be canceled and will need to be resubmitted. </a:t>
            </a:r>
          </a:p>
        </p:txBody>
      </p:sp>
      <p:sp>
        <p:nvSpPr>
          <p:cNvPr id="4" name="Slide Number Placeholder 3"/>
          <p:cNvSpPr>
            <a:spLocks noGrp="1"/>
          </p:cNvSpPr>
          <p:nvPr>
            <p:ph type="sldNum" sz="quarter" idx="12"/>
          </p:nvPr>
        </p:nvSpPr>
        <p:spPr/>
        <p:txBody>
          <a:bodyPr/>
          <a:lstStyle/>
          <a:p>
            <a:fld id="{1AA5DBFF-7E41-41A9-88BD-010C5078871F}" type="slidenum">
              <a:rPr lang="en-US" smtClean="0"/>
              <a:t>28</a:t>
            </a:fld>
            <a:endParaRPr lang="en-US"/>
          </a:p>
        </p:txBody>
      </p:sp>
    </p:spTree>
    <p:extLst>
      <p:ext uri="{BB962C8B-B14F-4D97-AF65-F5344CB8AC3E}">
        <p14:creationId xmlns:p14="http://schemas.microsoft.com/office/powerpoint/2010/main" val="368316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187617"/>
            <a:ext cx="8596668" cy="1320800"/>
          </a:xfrm>
        </p:spPr>
        <p:txBody>
          <a:bodyPr>
            <a:normAutofit/>
          </a:bodyPr>
          <a:lstStyle/>
          <a:p>
            <a:r>
              <a:rPr lang="en-US" dirty="0">
                <a:solidFill>
                  <a:schemeClr val="tx1"/>
                </a:solidFill>
              </a:rPr>
              <a:t>Overview Deviation Requests</a:t>
            </a:r>
          </a:p>
        </p:txBody>
      </p:sp>
      <p:sp>
        <p:nvSpPr>
          <p:cNvPr id="3" name="Content Placeholder 2"/>
          <p:cNvSpPr>
            <a:spLocks noGrp="1"/>
          </p:cNvSpPr>
          <p:nvPr>
            <p:ph idx="1"/>
          </p:nvPr>
        </p:nvSpPr>
        <p:spPr>
          <a:xfrm>
            <a:off x="677333" y="887506"/>
            <a:ext cx="8883525" cy="5674659"/>
          </a:xfrm>
        </p:spPr>
        <p:txBody>
          <a:bodyPr>
            <a:normAutofit/>
          </a:bodyPr>
          <a:lstStyle/>
          <a:p>
            <a:r>
              <a:rPr lang="en-US" dirty="0"/>
              <a:t>One time deviations require memo from agency attorney or agency head stating the following:</a:t>
            </a:r>
          </a:p>
          <a:p>
            <a:pPr lvl="1"/>
            <a:r>
              <a:rPr lang="en-US" dirty="0"/>
              <a:t>Indicate which clause is deviating from the template</a:t>
            </a:r>
          </a:p>
          <a:p>
            <a:pPr lvl="1"/>
            <a:r>
              <a:rPr lang="en-US" dirty="0"/>
              <a:t>Why the agency is deviating from standard template</a:t>
            </a:r>
          </a:p>
          <a:p>
            <a:pPr lvl="1"/>
            <a:r>
              <a:rPr lang="en-US" dirty="0"/>
              <a:t>Ensure that the deviation will not adversely affect the interests of the state</a:t>
            </a:r>
          </a:p>
          <a:p>
            <a:pPr lvl="1"/>
            <a:r>
              <a:rPr lang="en-US" dirty="0"/>
              <a:t>Include red line copy of template where language is changed, added or subtracted</a:t>
            </a:r>
          </a:p>
          <a:p>
            <a:pPr marL="457200" lvl="1" indent="0">
              <a:buNone/>
            </a:pPr>
            <a:endParaRPr lang="en-US" dirty="0"/>
          </a:p>
          <a:p>
            <a:r>
              <a:rPr lang="en-US" dirty="0"/>
              <a:t>Blanket deviations must include the following:</a:t>
            </a:r>
          </a:p>
          <a:p>
            <a:pPr lvl="1"/>
            <a:r>
              <a:rPr lang="en-US" dirty="0"/>
              <a:t>Memo from agency’s Cabinet Secretary similar to one time deviation memo</a:t>
            </a:r>
          </a:p>
          <a:p>
            <a:pPr lvl="1"/>
            <a:r>
              <a:rPr lang="en-US" dirty="0"/>
              <a:t>Redline copy of template with requested deviations and justification for changes within the template. </a:t>
            </a:r>
          </a:p>
        </p:txBody>
      </p:sp>
      <p:sp>
        <p:nvSpPr>
          <p:cNvPr id="4" name="Slide Number Placeholder 3"/>
          <p:cNvSpPr>
            <a:spLocks noGrp="1"/>
          </p:cNvSpPr>
          <p:nvPr>
            <p:ph type="sldNum" sz="quarter" idx="12"/>
          </p:nvPr>
        </p:nvSpPr>
        <p:spPr/>
        <p:txBody>
          <a:bodyPr/>
          <a:lstStyle/>
          <a:p>
            <a:fld id="{1AA5DBFF-7E41-41A9-88BD-010C5078871F}" type="slidenum">
              <a:rPr lang="en-US" smtClean="0"/>
              <a:t>29</a:t>
            </a:fld>
            <a:endParaRPr lang="en-US"/>
          </a:p>
        </p:txBody>
      </p:sp>
    </p:spTree>
    <p:extLst>
      <p:ext uri="{BB962C8B-B14F-4D97-AF65-F5344CB8AC3E}">
        <p14:creationId xmlns:p14="http://schemas.microsoft.com/office/powerpoint/2010/main" val="67723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120073"/>
            <a:ext cx="10353761" cy="1326321"/>
          </a:xfrm>
        </p:spPr>
        <p:txBody>
          <a:bodyPr>
            <a:normAutofit/>
          </a:bodyPr>
          <a:lstStyle/>
          <a:p>
            <a:r>
              <a:rPr lang="en-US" sz="4400" dirty="0">
                <a:solidFill>
                  <a:schemeClr val="tx1"/>
                </a:solidFill>
              </a:rPr>
              <a:t>Scope of Work (SOW)</a:t>
            </a:r>
          </a:p>
        </p:txBody>
      </p:sp>
      <p:sp>
        <p:nvSpPr>
          <p:cNvPr id="3" name="Content Placeholder 2"/>
          <p:cNvSpPr>
            <a:spLocks noGrp="1"/>
          </p:cNvSpPr>
          <p:nvPr>
            <p:ph idx="1"/>
          </p:nvPr>
        </p:nvSpPr>
        <p:spPr>
          <a:xfrm>
            <a:off x="110836" y="1530669"/>
            <a:ext cx="11988799" cy="3880773"/>
          </a:xfrm>
        </p:spPr>
        <p:txBody>
          <a:bodyPr>
            <a:normAutofit fontScale="55000" lnSpcReduction="20000"/>
          </a:bodyPr>
          <a:lstStyle/>
          <a:p>
            <a:pPr marL="0" indent="0">
              <a:buNone/>
            </a:pPr>
            <a:r>
              <a:rPr lang="en-US" sz="4400" dirty="0"/>
              <a:t>Finalized Scopes of Work should be clear &amp; concise </a:t>
            </a:r>
          </a:p>
          <a:p>
            <a:pPr marL="0" indent="0">
              <a:buNone/>
            </a:pPr>
            <a:endParaRPr lang="en-US" sz="4400" dirty="0"/>
          </a:p>
          <a:p>
            <a:pPr algn="ctr"/>
            <a:r>
              <a:rPr lang="en-US" sz="4400" dirty="0"/>
              <a:t>Scopes of Work should be descriptive when inserting into your contract template or adding as an exhibit. Give your contractor clear expectations and instructions.</a:t>
            </a:r>
          </a:p>
          <a:p>
            <a:endParaRPr lang="en-US" sz="4400" dirty="0"/>
          </a:p>
          <a:p>
            <a:r>
              <a:rPr lang="en-US" sz="3600" dirty="0"/>
              <a:t>Ensure your SOW does not reiterate information that is already covered in your contract</a:t>
            </a:r>
          </a:p>
          <a:p>
            <a:r>
              <a:rPr lang="en-US" sz="3600" dirty="0"/>
              <a:t>Be careful with the use of bullet points</a:t>
            </a:r>
          </a:p>
          <a:p>
            <a:r>
              <a:rPr lang="en-US" sz="3600" dirty="0"/>
              <a:t>Also be careful with the use of acronyms. Spell out the term at the very beginning of your contract  </a:t>
            </a:r>
          </a:p>
        </p:txBody>
      </p:sp>
      <p:sp>
        <p:nvSpPr>
          <p:cNvPr id="4" name="Slide Number Placeholder 3"/>
          <p:cNvSpPr>
            <a:spLocks noGrp="1"/>
          </p:cNvSpPr>
          <p:nvPr>
            <p:ph type="sldNum" sz="quarter" idx="12"/>
          </p:nvPr>
        </p:nvSpPr>
        <p:spPr/>
        <p:txBody>
          <a:bodyPr/>
          <a:lstStyle/>
          <a:p>
            <a:fld id="{1AA5DBFF-7E41-41A9-88BD-010C5078871F}" type="slidenum">
              <a:rPr lang="en-US" smtClean="0"/>
              <a:t>3</a:t>
            </a:fld>
            <a:endParaRPr lang="en-US" dirty="0"/>
          </a:p>
        </p:txBody>
      </p:sp>
    </p:spTree>
    <p:extLst>
      <p:ext uri="{BB962C8B-B14F-4D97-AF65-F5344CB8AC3E}">
        <p14:creationId xmlns:p14="http://schemas.microsoft.com/office/powerpoint/2010/main" val="3364737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96" y="876574"/>
            <a:ext cx="9836678" cy="5604057"/>
          </a:xfrm>
        </p:spPr>
        <p:txBody>
          <a:bodyPr>
            <a:normAutofit/>
          </a:bodyPr>
          <a:lstStyle/>
          <a:p>
            <a:r>
              <a:rPr lang="en-US" dirty="0"/>
              <a:t>CRB’s staff will review with SPD legal counsel. After review, legal counsel will then forward to GSD Cabinet Secretary for final approval.</a:t>
            </a:r>
          </a:p>
          <a:p>
            <a:r>
              <a:rPr lang="en-US" dirty="0"/>
              <a:t>GSD Cabinet Secretary will either approve or deny deviation request Deviations are only valid for one fiscal year</a:t>
            </a:r>
          </a:p>
          <a:p>
            <a:r>
              <a:rPr lang="en-US" dirty="0"/>
              <a:t>CRB may ask for the approval when submitting a contract packet so keep it handy! </a:t>
            </a:r>
          </a:p>
          <a:p>
            <a:r>
              <a:rPr lang="en-US" dirty="0"/>
              <a:t>CRB only manages deviation request that involve CRB’s contract template.</a:t>
            </a:r>
          </a:p>
          <a:p>
            <a:r>
              <a:rPr lang="en-US" dirty="0"/>
              <a:t>Agency will need to receive approval from DoIT if they are deviating from </a:t>
            </a:r>
            <a:r>
              <a:rPr lang="en-US" dirty="0" err="1"/>
              <a:t>DoIT’s</a:t>
            </a:r>
            <a:r>
              <a:rPr lang="en-US" dirty="0"/>
              <a:t> contract template.</a:t>
            </a:r>
          </a:p>
          <a:p>
            <a:r>
              <a:rPr lang="en-US" dirty="0"/>
              <a:t>The agency should be working with their General Counsel when deviating from the standard contract template language.</a:t>
            </a:r>
          </a:p>
        </p:txBody>
      </p:sp>
      <p:sp>
        <p:nvSpPr>
          <p:cNvPr id="4" name="Slide Number Placeholder 3"/>
          <p:cNvSpPr>
            <a:spLocks noGrp="1"/>
          </p:cNvSpPr>
          <p:nvPr>
            <p:ph type="sldNum" sz="quarter" idx="12"/>
          </p:nvPr>
        </p:nvSpPr>
        <p:spPr/>
        <p:txBody>
          <a:bodyPr/>
          <a:lstStyle/>
          <a:p>
            <a:fld id="{1AA5DBFF-7E41-41A9-88BD-010C5078871F}" type="slidenum">
              <a:rPr lang="en-US" smtClean="0"/>
              <a:t>30</a:t>
            </a:fld>
            <a:endParaRPr lang="en-US"/>
          </a:p>
        </p:txBody>
      </p:sp>
      <p:sp>
        <p:nvSpPr>
          <p:cNvPr id="5" name="Title 1"/>
          <p:cNvSpPr txBox="1">
            <a:spLocks/>
          </p:cNvSpPr>
          <p:nvPr/>
        </p:nvSpPr>
        <p:spPr>
          <a:xfrm>
            <a:off x="574696" y="110961"/>
            <a:ext cx="10351450" cy="10460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Overview Deviation Requests Continued </a:t>
            </a:r>
          </a:p>
        </p:txBody>
      </p:sp>
    </p:spTree>
    <p:extLst>
      <p:ext uri="{BB962C8B-B14F-4D97-AF65-F5344CB8AC3E}">
        <p14:creationId xmlns:p14="http://schemas.microsoft.com/office/powerpoint/2010/main" val="175993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103566"/>
            <a:ext cx="10353761" cy="1326321"/>
          </a:xfrm>
        </p:spPr>
        <p:txBody>
          <a:bodyPr/>
          <a:lstStyle/>
          <a:p>
            <a:r>
              <a:rPr lang="en-US" dirty="0"/>
              <a:t>Agency Review</a:t>
            </a:r>
            <a:br>
              <a:rPr lang="en-US" dirty="0"/>
            </a:br>
            <a:r>
              <a:rPr lang="en-US" sz="2400" dirty="0">
                <a:solidFill>
                  <a:srgbClr val="FFFF00"/>
                </a:solidFill>
              </a:rPr>
              <a:t>IMPORTANT!</a:t>
            </a:r>
          </a:p>
        </p:txBody>
      </p:sp>
      <p:sp>
        <p:nvSpPr>
          <p:cNvPr id="3" name="Content Placeholder 2"/>
          <p:cNvSpPr>
            <a:spLocks noGrp="1"/>
          </p:cNvSpPr>
          <p:nvPr>
            <p:ph idx="1"/>
          </p:nvPr>
        </p:nvSpPr>
        <p:spPr>
          <a:xfrm>
            <a:off x="913795" y="975360"/>
            <a:ext cx="10546685" cy="5749905"/>
          </a:xfrm>
        </p:spPr>
        <p:txBody>
          <a:bodyPr>
            <a:normAutofit/>
          </a:bodyPr>
          <a:lstStyle/>
          <a:p>
            <a:r>
              <a:rPr lang="en-US" dirty="0"/>
              <a:t>Before obtaining signatures please review the following:</a:t>
            </a:r>
          </a:p>
          <a:p>
            <a:pPr lvl="1"/>
            <a:r>
              <a:rPr lang="en-US" dirty="0"/>
              <a:t>Make sure the outline is following proper formatting</a:t>
            </a:r>
          </a:p>
          <a:p>
            <a:pPr lvl="1"/>
            <a:r>
              <a:rPr lang="en-US" dirty="0"/>
              <a:t>Acronyms need to be spelled out for first time use</a:t>
            </a:r>
          </a:p>
          <a:p>
            <a:pPr lvl="1"/>
            <a:r>
              <a:rPr lang="en-US" dirty="0"/>
              <a:t>Check for grammatical errors</a:t>
            </a:r>
          </a:p>
          <a:p>
            <a:pPr lvl="1"/>
            <a:r>
              <a:rPr lang="en-US" dirty="0"/>
              <a:t>Dates should fall within the contract term and allow time for approval from oversight agencies</a:t>
            </a:r>
          </a:p>
          <a:p>
            <a:pPr lvl="1"/>
            <a:r>
              <a:rPr lang="en-US" dirty="0"/>
              <a:t>Review for mathematical errors</a:t>
            </a:r>
          </a:p>
          <a:p>
            <a:pPr lvl="1"/>
            <a:r>
              <a:rPr lang="en-US" dirty="0"/>
              <a:t>Does vendor name on contract match's vendor name in SHARE?</a:t>
            </a:r>
          </a:p>
          <a:p>
            <a:pPr lvl="1"/>
            <a:r>
              <a:rPr lang="en-US" dirty="0"/>
              <a:t>Use the most current template found on GSD’s website</a:t>
            </a:r>
          </a:p>
          <a:p>
            <a:pPr lvl="1"/>
            <a:r>
              <a:rPr lang="en-US" dirty="0"/>
              <a:t>Utilize the checklist</a:t>
            </a:r>
          </a:p>
          <a:p>
            <a:pPr lvl="1"/>
            <a:r>
              <a:rPr lang="en-US" dirty="0"/>
              <a:t>Try not to cut and paste language from RFPs or resumes, etc…</a:t>
            </a:r>
          </a:p>
          <a:p>
            <a:pPr lvl="1"/>
            <a:r>
              <a:rPr lang="en-US" dirty="0"/>
              <a:t>Be sure to use all updated forms found on GSD’s website (Agency Certification, Brief, Affidavit, Sole Source Form, etc…)</a:t>
            </a:r>
          </a:p>
          <a:p>
            <a:pPr lvl="1"/>
            <a:r>
              <a:rPr lang="en-US" dirty="0"/>
              <a:t>Link to GSD/CRB website: https://www.generalservices.state.nm.us/state-purchasing/contracts-review-bureau/</a:t>
            </a:r>
          </a:p>
        </p:txBody>
      </p:sp>
      <p:sp>
        <p:nvSpPr>
          <p:cNvPr id="4" name="Slide Number Placeholder 3"/>
          <p:cNvSpPr>
            <a:spLocks noGrp="1"/>
          </p:cNvSpPr>
          <p:nvPr>
            <p:ph type="sldNum" sz="quarter" idx="12"/>
          </p:nvPr>
        </p:nvSpPr>
        <p:spPr/>
        <p:txBody>
          <a:bodyPr/>
          <a:lstStyle/>
          <a:p>
            <a:fld id="{1AA5DBFF-7E41-41A9-88BD-010C5078871F}" type="slidenum">
              <a:rPr lang="en-US" smtClean="0"/>
              <a:t>31</a:t>
            </a:fld>
            <a:endParaRPr lang="en-US"/>
          </a:p>
        </p:txBody>
      </p:sp>
    </p:spTree>
    <p:extLst>
      <p:ext uri="{BB962C8B-B14F-4D97-AF65-F5344CB8AC3E}">
        <p14:creationId xmlns:p14="http://schemas.microsoft.com/office/powerpoint/2010/main" val="4076872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118188"/>
            <a:ext cx="10353761" cy="1326321"/>
          </a:xfrm>
        </p:spPr>
        <p:txBody>
          <a:bodyPr/>
          <a:lstStyle/>
          <a:p>
            <a:r>
              <a:rPr lang="en-US" dirty="0">
                <a:solidFill>
                  <a:schemeClr val="tx1"/>
                </a:solidFill>
              </a:rPr>
              <a:t>Important Resources</a:t>
            </a:r>
          </a:p>
        </p:txBody>
      </p:sp>
      <p:sp>
        <p:nvSpPr>
          <p:cNvPr id="3" name="Content Placeholder 2"/>
          <p:cNvSpPr>
            <a:spLocks noGrp="1"/>
          </p:cNvSpPr>
          <p:nvPr>
            <p:ph idx="1"/>
          </p:nvPr>
        </p:nvSpPr>
        <p:spPr>
          <a:xfrm>
            <a:off x="677333" y="881018"/>
            <a:ext cx="11321834" cy="5669072"/>
          </a:xfrm>
        </p:spPr>
        <p:txBody>
          <a:bodyPr>
            <a:normAutofit fontScale="70000" lnSpcReduction="20000"/>
          </a:bodyPr>
          <a:lstStyle/>
          <a:p>
            <a:r>
              <a:rPr lang="en-US" sz="2900" dirty="0"/>
              <a:t>DFA budget analyst link: </a:t>
            </a:r>
            <a:r>
              <a:rPr lang="en-US" sz="2900" u="sng" dirty="0">
                <a:solidFill>
                  <a:schemeClr val="accent2">
                    <a:lumMod val="60000"/>
                    <a:lumOff val="40000"/>
                  </a:schemeClr>
                </a:solidFill>
              </a:rPr>
              <a:t>https://www.nmdfa.state.nm.us/budget-division/</a:t>
            </a:r>
          </a:p>
          <a:p>
            <a:r>
              <a:rPr lang="en-US" sz="2900" dirty="0"/>
              <a:t>Financial Control Division (FCD) Audit Bureau: </a:t>
            </a:r>
            <a:r>
              <a:rPr lang="en-US" sz="2900" dirty="0">
                <a:solidFill>
                  <a:schemeClr val="accent2">
                    <a:lumMod val="60000"/>
                    <a:lumOff val="40000"/>
                  </a:schemeClr>
                </a:solidFill>
              </a:rPr>
              <a:t>https://www.nmdfa.state.nm.us/financial-control/audit-bureau/   </a:t>
            </a:r>
          </a:p>
          <a:p>
            <a:r>
              <a:rPr lang="en-US" sz="2900" dirty="0"/>
              <a:t>Model of Accounting Practices (MAPs) DFA Website: </a:t>
            </a:r>
            <a:r>
              <a:rPr lang="en-US" sz="2900" dirty="0">
                <a:solidFill>
                  <a:schemeClr val="accent2">
                    <a:lumMod val="60000"/>
                    <a:lumOff val="40000"/>
                  </a:schemeClr>
                </a:solidFill>
              </a:rPr>
              <a:t>https://www.nmdfa.state.nm.us/financial-control/resource-information/manuals/  </a:t>
            </a:r>
            <a:endParaRPr lang="en-US" sz="2900" u="sng" dirty="0">
              <a:solidFill>
                <a:schemeClr val="accent2">
                  <a:lumMod val="60000"/>
                  <a:lumOff val="40000"/>
                </a:schemeClr>
              </a:solidFill>
            </a:endParaRPr>
          </a:p>
          <a:p>
            <a:r>
              <a:rPr lang="en-US" sz="2900" dirty="0"/>
              <a:t>New Mexico Commission of Public Records: </a:t>
            </a:r>
            <a:r>
              <a:rPr lang="en-US" sz="2900" b="1" dirty="0">
                <a:solidFill>
                  <a:schemeClr val="tx1"/>
                </a:solidFill>
              </a:rPr>
              <a:t> </a:t>
            </a:r>
            <a:r>
              <a:rPr lang="en-US" sz="2900" dirty="0"/>
              <a:t>NMAC </a:t>
            </a:r>
            <a:r>
              <a:rPr lang="en-US" sz="2900" dirty="0">
                <a:solidFill>
                  <a:schemeClr val="accent2">
                    <a:lumMod val="60000"/>
                    <a:lumOff val="40000"/>
                  </a:schemeClr>
                </a:solidFill>
              </a:rPr>
              <a:t>https://nmonesource.com/nmos/en/nav.do</a:t>
            </a:r>
          </a:p>
          <a:p>
            <a:r>
              <a:rPr lang="en-US" sz="2900" dirty="0"/>
              <a:t>Policy Exemption: </a:t>
            </a:r>
            <a:r>
              <a:rPr lang="en-US" sz="2900" dirty="0">
                <a:solidFill>
                  <a:schemeClr val="accent2">
                    <a:lumMod val="60000"/>
                    <a:lumOff val="40000"/>
                  </a:schemeClr>
                </a:solidFill>
              </a:rPr>
              <a:t>https://www.nmdfa.state.nm.us/financial-control/resource-information/year-end-closing/  </a:t>
            </a:r>
          </a:p>
          <a:p>
            <a:r>
              <a:rPr lang="en-US" sz="2900" dirty="0"/>
              <a:t>Horizons: </a:t>
            </a:r>
            <a:r>
              <a:rPr lang="en-US" sz="2900" dirty="0">
                <a:solidFill>
                  <a:schemeClr val="accent2">
                    <a:lumMod val="60000"/>
                    <a:lumOff val="40000"/>
                  </a:schemeClr>
                </a:solidFill>
              </a:rPr>
              <a:t>https://horizonsofnewmexico.org/services.html   </a:t>
            </a:r>
          </a:p>
          <a:p>
            <a:r>
              <a:rPr lang="en-US" sz="2600" dirty="0">
                <a:solidFill>
                  <a:schemeClr val="accent2">
                    <a:lumMod val="40000"/>
                    <a:lumOff val="60000"/>
                  </a:schemeClr>
                </a:solidFill>
              </a:rPr>
              <a:t>Contact for the DOJ’s office is Kristen </a:t>
            </a:r>
            <a:r>
              <a:rPr lang="en-US" sz="2600" dirty="0" err="1">
                <a:solidFill>
                  <a:schemeClr val="accent2">
                    <a:lumMod val="40000"/>
                    <a:lumOff val="60000"/>
                  </a:schemeClr>
                </a:solidFill>
              </a:rPr>
              <a:t>Hovie</a:t>
            </a:r>
            <a:r>
              <a:rPr lang="en-US" sz="2600" dirty="0">
                <a:solidFill>
                  <a:schemeClr val="accent2">
                    <a:lumMod val="40000"/>
                    <a:lumOff val="60000"/>
                  </a:schemeClr>
                </a:solidFill>
              </a:rPr>
              <a:t>: </a:t>
            </a:r>
            <a:r>
              <a:rPr lang="en-US" sz="2600" u="none" strike="noStrike" dirty="0">
                <a:solidFill>
                  <a:schemeClr val="accent2">
                    <a:lumMod val="40000"/>
                    <a:lumOff val="60000"/>
                  </a:schemeClr>
                </a:solidFill>
                <a:effectLst/>
                <a:latin typeface="Aptos" panose="020B000402020202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khovie@nmdoj.gov</a:t>
            </a:r>
            <a:r>
              <a:rPr lang="en-US" sz="2600" u="none" strike="noStrike" dirty="0">
                <a:solidFill>
                  <a:schemeClr val="accent2">
                    <a:lumMod val="40000"/>
                    <a:lumOff val="60000"/>
                  </a:schemeClr>
                </a:solidFill>
                <a:effectLst/>
                <a:latin typeface="Aptos" panose="020B0004020202020204" pitchFamily="34" charset="0"/>
                <a:ea typeface="Aptos" panose="020B0004020202020204" pitchFamily="34" charset="0"/>
                <a:cs typeface="Aptos" panose="020B0004020202020204" pitchFamily="34" charset="0"/>
              </a:rPr>
              <a:t> or </a:t>
            </a:r>
            <a:r>
              <a:rPr lang="en-US" sz="2600" dirty="0">
                <a:solidFill>
                  <a:schemeClr val="accent2">
                    <a:lumMod val="40000"/>
                    <a:lumOff val="60000"/>
                  </a:schemeClr>
                </a:solidFill>
                <a:effectLst/>
                <a:latin typeface="Lapture"/>
                <a:ea typeface="Aptos" panose="020B0004020202020204" pitchFamily="34" charset="0"/>
                <a:cs typeface="Aptos" panose="020B0004020202020204" pitchFamily="34" charset="0"/>
              </a:rPr>
              <a:t>Blaine Moffatt: </a:t>
            </a:r>
            <a:r>
              <a:rPr lang="en-US" sz="2600" u="none" strike="noStrike" dirty="0">
                <a:solidFill>
                  <a:schemeClr val="accent2">
                    <a:lumMod val="40000"/>
                    <a:lumOff val="60000"/>
                  </a:schemeClr>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Blaine.moffatt@nmdoj.gov</a:t>
            </a:r>
            <a:endParaRPr lang="en-US" sz="2600" dirty="0">
              <a:solidFill>
                <a:schemeClr val="accent2">
                  <a:lumMod val="40000"/>
                  <a:lumOff val="60000"/>
                </a:schemeClr>
              </a:solidFill>
            </a:endParaRPr>
          </a:p>
          <a:p>
            <a:r>
              <a:rPr lang="en-US" sz="2900" dirty="0"/>
              <a:t>Contact for PERA’s Office: </a:t>
            </a:r>
            <a:r>
              <a:rPr lang="en-US" sz="2900" dirty="0">
                <a:solidFill>
                  <a:schemeClr val="accent2">
                    <a:lumMod val="60000"/>
                    <a:lumOff val="40000"/>
                  </a:schemeClr>
                </a:solidFill>
              </a:rPr>
              <a:t>misty.schoeppner@pera.nm.gov  </a:t>
            </a:r>
          </a:p>
          <a:p>
            <a:r>
              <a:rPr lang="en-US" sz="2900" dirty="0"/>
              <a:t>Governmental Conduct Act: </a:t>
            </a:r>
            <a:r>
              <a:rPr lang="en-US" sz="2900" dirty="0">
                <a:solidFill>
                  <a:schemeClr val="accent2">
                    <a:lumMod val="60000"/>
                    <a:lumOff val="40000"/>
                  </a:schemeClr>
                </a:solidFill>
              </a:rPr>
              <a:t>https://www.nmag.gov/resources/publications/</a:t>
            </a:r>
            <a:r>
              <a:rPr lang="en-US" sz="2900" dirty="0"/>
              <a:t> </a:t>
            </a:r>
            <a:endParaRPr lang="en-US" sz="2900" u="sng" dirty="0"/>
          </a:p>
          <a:p>
            <a:pPr marL="0" indent="0">
              <a:buNone/>
            </a:pPr>
            <a:endParaRPr lang="en-US" sz="1900" dirty="0"/>
          </a:p>
          <a:p>
            <a:endParaRPr lang="en-US" dirty="0"/>
          </a:p>
        </p:txBody>
      </p:sp>
      <p:sp>
        <p:nvSpPr>
          <p:cNvPr id="4" name="Slide Number Placeholder 3"/>
          <p:cNvSpPr>
            <a:spLocks noGrp="1"/>
          </p:cNvSpPr>
          <p:nvPr>
            <p:ph type="sldNum" sz="quarter" idx="12"/>
          </p:nvPr>
        </p:nvSpPr>
        <p:spPr/>
        <p:txBody>
          <a:bodyPr/>
          <a:lstStyle/>
          <a:p>
            <a:fld id="{1AA5DBFF-7E41-41A9-88BD-010C5078871F}" type="slidenum">
              <a:rPr lang="en-US" smtClean="0"/>
              <a:t>32</a:t>
            </a:fld>
            <a:endParaRPr lang="en-US" dirty="0"/>
          </a:p>
        </p:txBody>
      </p:sp>
    </p:spTree>
    <p:extLst>
      <p:ext uri="{BB962C8B-B14F-4D97-AF65-F5344CB8AC3E}">
        <p14:creationId xmlns:p14="http://schemas.microsoft.com/office/powerpoint/2010/main" val="2462395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4FD2-1D54-48ED-BA61-4C760A070EB7}"/>
              </a:ext>
            </a:extLst>
          </p:cNvPr>
          <p:cNvSpPr>
            <a:spLocks noGrp="1"/>
          </p:cNvSpPr>
          <p:nvPr>
            <p:ph type="title"/>
          </p:nvPr>
        </p:nvSpPr>
        <p:spPr/>
        <p:txBody>
          <a:bodyPr>
            <a:noAutofit/>
          </a:bodyPr>
          <a:lstStyle/>
          <a:p>
            <a:r>
              <a:rPr lang="en-US" sz="4800" dirty="0">
                <a:latin typeface="Tw Cen MT" panose="020B0602020104020603" pitchFamily="34" charset="0"/>
              </a:rPr>
              <a:t>Contract Processing Resources in DocuSign</a:t>
            </a:r>
          </a:p>
        </p:txBody>
      </p:sp>
      <p:sp>
        <p:nvSpPr>
          <p:cNvPr id="3" name="Content Placeholder 2">
            <a:extLst>
              <a:ext uri="{FF2B5EF4-FFF2-40B4-BE49-F238E27FC236}">
                <a16:creationId xmlns:a16="http://schemas.microsoft.com/office/drawing/2014/main" id="{7EDD46C9-324F-4375-9B8F-2CC9DAC9936B}"/>
              </a:ext>
            </a:extLst>
          </p:cNvPr>
          <p:cNvSpPr>
            <a:spLocks noGrp="1"/>
          </p:cNvSpPr>
          <p:nvPr>
            <p:ph idx="1"/>
          </p:nvPr>
        </p:nvSpPr>
        <p:spPr>
          <a:xfrm>
            <a:off x="838200" y="1690688"/>
            <a:ext cx="5961355" cy="4523681"/>
          </a:xfrm>
        </p:spPr>
        <p:txBody>
          <a:bodyPr>
            <a:normAutofit/>
          </a:bodyPr>
          <a:lstStyle/>
          <a:p>
            <a:r>
              <a:rPr lang="en-US" b="1" dirty="0"/>
              <a:t>Contract-related Templates Available</a:t>
            </a:r>
          </a:p>
          <a:p>
            <a:pPr lvl="1"/>
            <a:r>
              <a:rPr lang="en-US" sz="2600" dirty="0"/>
              <a:t>Contract Routing</a:t>
            </a:r>
            <a:br>
              <a:rPr lang="en-US" sz="2600" dirty="0"/>
            </a:br>
            <a:r>
              <a:rPr lang="en-US" sz="2600" dirty="0"/>
              <a:t>(Automated Signature Workflows)</a:t>
            </a:r>
          </a:p>
          <a:p>
            <a:pPr lvl="1"/>
            <a:r>
              <a:rPr lang="en-US" sz="2600" dirty="0"/>
              <a:t>Contract Brief</a:t>
            </a:r>
          </a:p>
          <a:p>
            <a:pPr lvl="1"/>
            <a:r>
              <a:rPr lang="en-US" sz="2600" dirty="0"/>
              <a:t>Agency Certification Form</a:t>
            </a:r>
          </a:p>
          <a:p>
            <a:pPr lvl="1"/>
            <a:r>
              <a:rPr lang="en-US" sz="2600" dirty="0"/>
              <a:t>Campaign Contribution Form</a:t>
            </a:r>
            <a:br>
              <a:rPr lang="en-US" sz="2600" dirty="0"/>
            </a:br>
            <a:endParaRPr lang="en-US" dirty="0"/>
          </a:p>
          <a:p>
            <a:r>
              <a:rPr lang="en-US" b="1" dirty="0"/>
              <a:t>Support/Development Resources are Available on Request</a:t>
            </a:r>
          </a:p>
        </p:txBody>
      </p:sp>
      <p:sp>
        <p:nvSpPr>
          <p:cNvPr id="4" name="Content Placeholder 2">
            <a:extLst>
              <a:ext uri="{FF2B5EF4-FFF2-40B4-BE49-F238E27FC236}">
                <a16:creationId xmlns:a16="http://schemas.microsoft.com/office/drawing/2014/main" id="{86EE6CB2-9051-A231-75A1-4584300FE1EB}"/>
              </a:ext>
            </a:extLst>
          </p:cNvPr>
          <p:cNvSpPr txBox="1">
            <a:spLocks/>
          </p:cNvSpPr>
          <p:nvPr/>
        </p:nvSpPr>
        <p:spPr>
          <a:xfrm>
            <a:off x="6894673" y="1822664"/>
            <a:ext cx="4554245" cy="296353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Tx/>
              <a:buBlip>
                <a:blip r:embed="rId2"/>
              </a:buBlip>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Need Access to Send or Create Templates?</a:t>
            </a:r>
            <a:b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br>
            <a:b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Contact us at: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esignature@doit.nm.gov</a:t>
            </a:r>
            <a:b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5" name="Picture 4" descr="Text&#10;&#10;Description automatically generated with low confidence">
            <a:extLst>
              <a:ext uri="{FF2B5EF4-FFF2-40B4-BE49-F238E27FC236}">
                <a16:creationId xmlns:a16="http://schemas.microsoft.com/office/drawing/2014/main" id="{3E798084-EAB4-1124-2738-959B338F8517}"/>
              </a:ext>
            </a:extLst>
          </p:cNvPr>
          <p:cNvPicPr>
            <a:picLocks noChangeAspect="1"/>
          </p:cNvPicPr>
          <p:nvPr/>
        </p:nvPicPr>
        <p:blipFill>
          <a:blip r:embed="rId3"/>
          <a:stretch>
            <a:fillRect/>
          </a:stretch>
        </p:blipFill>
        <p:spPr>
          <a:xfrm>
            <a:off x="7309790" y="5008913"/>
            <a:ext cx="3533775" cy="906145"/>
          </a:xfrm>
          <a:prstGeom prst="rect">
            <a:avLst/>
          </a:prstGeom>
        </p:spPr>
      </p:pic>
    </p:spTree>
    <p:extLst>
      <p:ext uri="{BB962C8B-B14F-4D97-AF65-F5344CB8AC3E}">
        <p14:creationId xmlns:p14="http://schemas.microsoft.com/office/powerpoint/2010/main" val="1515944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Thank you for joining us! Please reach out to us whenever you have questions.  We are here to help.</a:t>
            </a:r>
          </a:p>
        </p:txBody>
      </p:sp>
      <p:sp>
        <p:nvSpPr>
          <p:cNvPr id="4" name="Slide Number Placeholder 3"/>
          <p:cNvSpPr>
            <a:spLocks noGrp="1"/>
          </p:cNvSpPr>
          <p:nvPr>
            <p:ph type="sldNum" sz="quarter" idx="12"/>
          </p:nvPr>
        </p:nvSpPr>
        <p:spPr/>
        <p:txBody>
          <a:bodyPr/>
          <a:lstStyle/>
          <a:p>
            <a:fld id="{1AA5DBFF-7E41-41A9-88BD-010C5078871F}" type="slidenum">
              <a:rPr lang="en-US" smtClean="0"/>
              <a:pPr/>
              <a:t>34</a:t>
            </a:fld>
            <a:endParaRPr lang="en-US"/>
          </a:p>
        </p:txBody>
      </p:sp>
      <p:pic>
        <p:nvPicPr>
          <p:cNvPr id="3" name="Picture 2" descr="Tester Tes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554" y="2029481"/>
            <a:ext cx="5254242" cy="3283901"/>
          </a:xfrm>
          <a:prstGeom prst="rect">
            <a:avLst/>
          </a:prstGeom>
        </p:spPr>
      </p:pic>
    </p:spTree>
    <p:extLst>
      <p:ext uri="{BB962C8B-B14F-4D97-AF65-F5344CB8AC3E}">
        <p14:creationId xmlns:p14="http://schemas.microsoft.com/office/powerpoint/2010/main" val="424539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233082"/>
            <a:ext cx="8596668" cy="640977"/>
          </a:xfrm>
        </p:spPr>
        <p:txBody>
          <a:bodyPr>
            <a:normAutofit/>
          </a:bodyPr>
          <a:lstStyle/>
          <a:p>
            <a:r>
              <a:rPr lang="en-US" dirty="0">
                <a:solidFill>
                  <a:schemeClr val="tx1"/>
                </a:solidFill>
              </a:rPr>
              <a:t>Determination of Services</a:t>
            </a:r>
          </a:p>
        </p:txBody>
      </p:sp>
      <p:sp>
        <p:nvSpPr>
          <p:cNvPr id="3" name="Content Placeholder 2"/>
          <p:cNvSpPr>
            <a:spLocks noGrp="1"/>
          </p:cNvSpPr>
          <p:nvPr>
            <p:ph idx="1"/>
          </p:nvPr>
        </p:nvSpPr>
        <p:spPr>
          <a:xfrm>
            <a:off x="460174" y="1027417"/>
            <a:ext cx="8813828" cy="5559995"/>
          </a:xfrm>
        </p:spPr>
        <p:txBody>
          <a:bodyPr>
            <a:normAutofit fontScale="92500"/>
          </a:bodyPr>
          <a:lstStyle/>
          <a:p>
            <a:pPr marL="0" indent="0" algn="ctr">
              <a:buNone/>
            </a:pPr>
            <a:endParaRPr lang="en-US" sz="2000" dirty="0"/>
          </a:p>
          <a:p>
            <a:r>
              <a:rPr lang="en-US" sz="2000" dirty="0"/>
              <a:t>Send an email to </a:t>
            </a:r>
            <a:r>
              <a:rPr lang="en-US" u="sng" dirty="0">
                <a:solidFill>
                  <a:schemeClr val="accent2">
                    <a:lumMod val="60000"/>
                    <a:lumOff val="40000"/>
                  </a:schemeClr>
                </a:solidFill>
              </a:rPr>
              <a:t>spd.determination@gsd.nm.gov </a:t>
            </a:r>
            <a:r>
              <a:rPr lang="en-US" sz="2000" dirty="0"/>
              <a:t>with the exact Scope of Work (SOW) that is in the contract for Determination of Services. </a:t>
            </a:r>
          </a:p>
          <a:p>
            <a:r>
              <a:rPr lang="en-US" sz="2000" dirty="0"/>
              <a:t>SOW in determination email must match SOW in contract.</a:t>
            </a:r>
          </a:p>
          <a:p>
            <a:r>
              <a:rPr lang="en-US" sz="2000" dirty="0"/>
              <a:t>SOW must be in the body of the email. COPY and PASTE from contract.</a:t>
            </a:r>
          </a:p>
          <a:p>
            <a:r>
              <a:rPr lang="en-US" sz="2000" b="1" u="sng" dirty="0"/>
              <a:t>DO NOT</a:t>
            </a:r>
            <a:r>
              <a:rPr lang="en-US" sz="2000" b="1" dirty="0"/>
              <a:t> send the SOW as an attachment.</a:t>
            </a:r>
          </a:p>
          <a:p>
            <a:r>
              <a:rPr lang="en-US" sz="2000" dirty="0"/>
              <a:t>SPD General Counsel will respond confirming either General Services or Professional Services.</a:t>
            </a:r>
          </a:p>
          <a:p>
            <a:r>
              <a:rPr lang="en-US" sz="2000" b="1" u="sng" dirty="0">
                <a:solidFill>
                  <a:schemeClr val="tx1"/>
                </a:solidFill>
              </a:rPr>
              <a:t>General Service confirmations are not processed by CRB. </a:t>
            </a:r>
          </a:p>
          <a:p>
            <a:r>
              <a:rPr lang="en-US" sz="2000" dirty="0"/>
              <a:t>CRB only processes professional services contracts over 5k including GRT. </a:t>
            </a:r>
          </a:p>
          <a:p>
            <a:r>
              <a:rPr lang="en-US" sz="2000" dirty="0">
                <a:solidFill>
                  <a:schemeClr val="tx1"/>
                </a:solidFill>
              </a:rPr>
              <a:t>Determinations are required for all contracts</a:t>
            </a:r>
            <a:endParaRPr lang="en-US" sz="2000" dirty="0">
              <a:solidFill>
                <a:srgbClr val="FFFF00"/>
              </a:solidFill>
            </a:endParaRPr>
          </a:p>
          <a:p>
            <a:r>
              <a:rPr lang="en-US" sz="2000" u="sng" dirty="0">
                <a:solidFill>
                  <a:schemeClr val="accent2">
                    <a:lumMod val="60000"/>
                    <a:lumOff val="40000"/>
                  </a:schemeClr>
                </a:solidFill>
              </a:rPr>
              <a:t>spd.determination@gsd.nm.gov</a:t>
            </a:r>
            <a:r>
              <a:rPr lang="en-US" dirty="0"/>
              <a:t> </a:t>
            </a:r>
            <a:endParaRPr lang="en-US" sz="2000" dirty="0"/>
          </a:p>
          <a:p>
            <a:pPr marL="0" indent="0">
              <a:buNone/>
            </a:pPr>
            <a:endParaRPr lang="en-US" dirty="0"/>
          </a:p>
        </p:txBody>
      </p:sp>
      <p:sp>
        <p:nvSpPr>
          <p:cNvPr id="5" name="Slide Number Placeholder 4"/>
          <p:cNvSpPr>
            <a:spLocks noGrp="1"/>
          </p:cNvSpPr>
          <p:nvPr>
            <p:ph type="sldNum" sz="quarter" idx="12"/>
          </p:nvPr>
        </p:nvSpPr>
        <p:spPr/>
        <p:txBody>
          <a:bodyPr/>
          <a:lstStyle/>
          <a:p>
            <a:fld id="{1AA5DBFF-7E41-41A9-88BD-010C5078871F}" type="slidenum">
              <a:rPr lang="en-US" smtClean="0"/>
              <a:t>4</a:t>
            </a:fld>
            <a:endParaRPr lang="en-US"/>
          </a:p>
        </p:txBody>
      </p:sp>
      <p:pic>
        <p:nvPicPr>
          <p:cNvPr id="10" name="Picture 9" descr="Thinking man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838014"/>
            <a:ext cx="2641270" cy="2311111"/>
          </a:xfrm>
          <a:prstGeom prst="rect">
            <a:avLst/>
          </a:prstGeom>
        </p:spPr>
      </p:pic>
    </p:spTree>
    <p:extLst>
      <p:ext uri="{BB962C8B-B14F-4D97-AF65-F5344CB8AC3E}">
        <p14:creationId xmlns:p14="http://schemas.microsoft.com/office/powerpoint/2010/main" val="48754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Horizons of New Mexico </a:t>
            </a:r>
          </a:p>
        </p:txBody>
      </p:sp>
      <p:sp>
        <p:nvSpPr>
          <p:cNvPr id="3" name="Content Placeholder 2"/>
          <p:cNvSpPr>
            <a:spLocks noGrp="1"/>
          </p:cNvSpPr>
          <p:nvPr>
            <p:ph idx="1"/>
          </p:nvPr>
        </p:nvSpPr>
        <p:spPr>
          <a:xfrm>
            <a:off x="677334" y="1229360"/>
            <a:ext cx="8596668" cy="4581813"/>
          </a:xfrm>
        </p:spPr>
        <p:txBody>
          <a:bodyPr>
            <a:normAutofit fontScale="92500"/>
          </a:bodyPr>
          <a:lstStyle/>
          <a:p>
            <a:endParaRPr lang="en-US" dirty="0"/>
          </a:p>
          <a:p>
            <a:r>
              <a:rPr lang="en-US" dirty="0"/>
              <a:t>On behalf of the New Mexico Council for Purchasing from Persons With Disabilities, Horizons of New Mexico, a central nonprofit agency, provides comprehensive statewide support to foster development of contracts for New Mexico's people with disabilities, community rehabilitation programs, and public bodies.</a:t>
            </a:r>
          </a:p>
          <a:p>
            <a:r>
              <a:rPr lang="en-US" dirty="0"/>
              <a:t>The New Mexico State Use Act, 13-1C-1 NMSA 1978, is an outgrowth of the state's continuing efforts to expand opportunities for its citizens with disabilities. The Act opens state service contracts, including contracts to provide service to the state as business owners and entrepreneurs, to persons with disabilities without their having to competitively bid for the contract - so long as the services are provided at fair market pricing.</a:t>
            </a:r>
          </a:p>
        </p:txBody>
      </p:sp>
      <p:sp>
        <p:nvSpPr>
          <p:cNvPr id="4" name="Slide Number Placeholder 3"/>
          <p:cNvSpPr>
            <a:spLocks noGrp="1"/>
          </p:cNvSpPr>
          <p:nvPr>
            <p:ph type="sldNum" sz="quarter" idx="12"/>
          </p:nvPr>
        </p:nvSpPr>
        <p:spPr/>
        <p:txBody>
          <a:bodyPr/>
          <a:lstStyle/>
          <a:p>
            <a:fld id="{1AA5DBFF-7E41-41A9-88BD-010C5078871F}" type="slidenum">
              <a:rPr lang="en-US" smtClean="0"/>
              <a:t>5</a:t>
            </a:fld>
            <a:endParaRPr lang="en-US"/>
          </a:p>
        </p:txBody>
      </p:sp>
    </p:spTree>
    <p:extLst>
      <p:ext uri="{BB962C8B-B14F-4D97-AF65-F5344CB8AC3E}">
        <p14:creationId xmlns:p14="http://schemas.microsoft.com/office/powerpoint/2010/main" val="412282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236456"/>
            <a:ext cx="10353761" cy="1326321"/>
          </a:xfrm>
        </p:spPr>
        <p:txBody>
          <a:bodyPr>
            <a:normAutofit/>
          </a:bodyPr>
          <a:lstStyle/>
          <a:p>
            <a:pPr algn="ctr"/>
            <a:r>
              <a:rPr lang="en-US" dirty="0">
                <a:solidFill>
                  <a:schemeClr val="tx1"/>
                </a:solidFill>
              </a:rPr>
              <a:t>Signature Transaction </a:t>
            </a:r>
            <a:br>
              <a:rPr lang="en-US" dirty="0">
                <a:solidFill>
                  <a:schemeClr val="tx1"/>
                </a:solidFill>
              </a:rPr>
            </a:br>
            <a:r>
              <a:rPr lang="en-US" dirty="0">
                <a:solidFill>
                  <a:schemeClr val="tx1"/>
                </a:solidFill>
              </a:rPr>
              <a:t>Authorization Form</a:t>
            </a:r>
          </a:p>
        </p:txBody>
      </p:sp>
      <p:sp>
        <p:nvSpPr>
          <p:cNvPr id="4" name="Slide Number Placeholder 3"/>
          <p:cNvSpPr>
            <a:spLocks noGrp="1"/>
          </p:cNvSpPr>
          <p:nvPr>
            <p:ph type="sldNum" sz="quarter" idx="12"/>
          </p:nvPr>
        </p:nvSpPr>
        <p:spPr/>
        <p:txBody>
          <a:bodyPr/>
          <a:lstStyle/>
          <a:p>
            <a:fld id="{1AA5DBFF-7E41-41A9-88BD-010C5078871F}" type="slidenum">
              <a:rPr lang="en-US" smtClean="0"/>
              <a:t>6</a:t>
            </a:fld>
            <a:endParaRPr lang="en-US" dirty="0"/>
          </a:p>
        </p:txBody>
      </p:sp>
      <p:sp>
        <p:nvSpPr>
          <p:cNvPr id="3" name="TextBox 2"/>
          <p:cNvSpPr txBox="1"/>
          <p:nvPr/>
        </p:nvSpPr>
        <p:spPr>
          <a:xfrm>
            <a:off x="9765415" y="3047226"/>
            <a:ext cx="2650424" cy="738664"/>
          </a:xfrm>
          <a:prstGeom prst="rect">
            <a:avLst/>
          </a:prstGeom>
          <a:noFill/>
        </p:spPr>
        <p:txBody>
          <a:bodyPr wrap="square" rtlCol="0">
            <a:spAutoFit/>
          </a:bodyPr>
          <a:lstStyle/>
          <a:p>
            <a:r>
              <a:rPr lang="en-US" sz="1400" dirty="0"/>
              <a:t>Make sure to include all pages if your form has multiple pages</a:t>
            </a:r>
          </a:p>
        </p:txBody>
      </p:sp>
      <p:sp>
        <p:nvSpPr>
          <p:cNvPr id="6" name="TextBox 5"/>
          <p:cNvSpPr txBox="1"/>
          <p:nvPr/>
        </p:nvSpPr>
        <p:spPr>
          <a:xfrm>
            <a:off x="462116" y="412955"/>
            <a:ext cx="2084439" cy="646331"/>
          </a:xfrm>
          <a:prstGeom prst="rect">
            <a:avLst/>
          </a:prstGeom>
          <a:noFill/>
        </p:spPr>
        <p:txBody>
          <a:bodyPr wrap="square" rtlCol="0">
            <a:spAutoFit/>
          </a:bodyPr>
          <a:lstStyle/>
          <a:p>
            <a:r>
              <a:rPr lang="en-US" dirty="0"/>
              <a:t>Send to CRB.</a:t>
            </a:r>
          </a:p>
          <a:p>
            <a:r>
              <a:rPr lang="en-US" dirty="0"/>
              <a:t>This is Important!</a:t>
            </a:r>
          </a:p>
        </p:txBody>
      </p:sp>
      <p:pic>
        <p:nvPicPr>
          <p:cNvPr id="8" name="Picture 7"/>
          <p:cNvPicPr>
            <a:picLocks noChangeAspect="1"/>
          </p:cNvPicPr>
          <p:nvPr/>
        </p:nvPicPr>
        <p:blipFill>
          <a:blip r:embed="rId2"/>
          <a:stretch>
            <a:fillRect/>
          </a:stretch>
        </p:blipFill>
        <p:spPr>
          <a:xfrm>
            <a:off x="2270846" y="1393248"/>
            <a:ext cx="7096125" cy="5381625"/>
          </a:xfrm>
          <a:prstGeom prst="rect">
            <a:avLst/>
          </a:prstGeom>
        </p:spPr>
      </p:pic>
    </p:spTree>
    <p:extLst>
      <p:ext uri="{BB962C8B-B14F-4D97-AF65-F5344CB8AC3E}">
        <p14:creationId xmlns:p14="http://schemas.microsoft.com/office/powerpoint/2010/main" val="11099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150" y="-106709"/>
            <a:ext cx="10353761" cy="1326321"/>
          </a:xfrm>
        </p:spPr>
        <p:txBody>
          <a:bodyPr/>
          <a:lstStyle/>
          <a:p>
            <a:r>
              <a:rPr lang="en-US" dirty="0">
                <a:solidFill>
                  <a:schemeClr val="tx1"/>
                </a:solidFill>
              </a:rPr>
              <a:t>Acceptable Signatures</a:t>
            </a:r>
          </a:p>
        </p:txBody>
      </p:sp>
      <p:sp>
        <p:nvSpPr>
          <p:cNvPr id="4" name="Slide Number Placeholder 3"/>
          <p:cNvSpPr>
            <a:spLocks noGrp="1"/>
          </p:cNvSpPr>
          <p:nvPr>
            <p:ph type="sldNum" sz="quarter" idx="12"/>
          </p:nvPr>
        </p:nvSpPr>
        <p:spPr/>
        <p:txBody>
          <a:bodyPr/>
          <a:lstStyle/>
          <a:p>
            <a:fld id="{1AA5DBFF-7E41-41A9-88BD-010C5078871F}" type="slidenum">
              <a:rPr lang="en-US" smtClean="0"/>
              <a:t>7</a:t>
            </a:fld>
            <a:endParaRPr lang="en-US"/>
          </a:p>
        </p:txBody>
      </p:sp>
      <p:sp>
        <p:nvSpPr>
          <p:cNvPr id="15" name="TextBox 14"/>
          <p:cNvSpPr txBox="1"/>
          <p:nvPr/>
        </p:nvSpPr>
        <p:spPr>
          <a:xfrm>
            <a:off x="1950110" y="1006391"/>
            <a:ext cx="3673585" cy="984885"/>
          </a:xfrm>
          <a:prstGeom prst="rect">
            <a:avLst/>
          </a:prstGeom>
          <a:noFill/>
        </p:spPr>
        <p:txBody>
          <a:bodyPr wrap="square" rtlCol="0">
            <a:spAutoFit/>
          </a:bodyPr>
          <a:lstStyle/>
          <a:p>
            <a:pPr lvl="0" algn="ctr" defTabSz="914400" eaLnBrk="0" fontAlgn="base" hangingPunct="0">
              <a:spcBef>
                <a:spcPct val="0"/>
              </a:spcBef>
              <a:spcAft>
                <a:spcPct val="0"/>
              </a:spcAft>
            </a:pPr>
            <a:r>
              <a:rPr lang="en-US" altLang="en-US" b="1" dirty="0">
                <a:ea typeface="Calibri" panose="020F0502020204030204" pitchFamily="34" charset="0"/>
                <a:cs typeface="Times New Roman" panose="02020603050405020304" pitchFamily="18" charset="0"/>
              </a:rPr>
              <a:t>Scanned copy or image of actual signature</a:t>
            </a:r>
          </a:p>
          <a:p>
            <a:pPr lvl="0" defTabSz="914400" eaLnBrk="0" fontAlgn="base" hangingPunct="0">
              <a:spcBef>
                <a:spcPct val="0"/>
              </a:spcBef>
              <a:spcAft>
                <a:spcPct val="0"/>
              </a:spcAft>
            </a:pPr>
            <a:endParaRPr lang="en-US" altLang="en-US" sz="1100" b="1" dirty="0">
              <a:latin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endParaRPr lang="en-US" altLang="en-US" sz="1100" dirty="0"/>
          </a:p>
        </p:txBody>
      </p:sp>
      <p:sp>
        <p:nvSpPr>
          <p:cNvPr id="16" name="Rectangle 2"/>
          <p:cNvSpPr>
            <a:spLocks noChangeArrowheads="1"/>
          </p:cNvSpPr>
          <p:nvPr/>
        </p:nvSpPr>
        <p:spPr bwMode="auto">
          <a:xfrm>
            <a:off x="120307" y="1037168"/>
            <a:ext cx="20460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Digital signature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0"/>
          <p:cNvSpPr>
            <a:spLocks noChangeArrowheads="1"/>
          </p:cNvSpPr>
          <p:nvPr/>
        </p:nvSpPr>
        <p:spPr bwMode="auto">
          <a:xfrm>
            <a:off x="9056767" y="1063164"/>
            <a:ext cx="22211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DocuSign signature</a:t>
            </a:r>
            <a:endParaRPr kumimoji="0" lang="en-US" altLang="en-US" sz="1100" b="0" i="0" u="none" strike="noStrike" cap="none" normalizeH="0" baseline="0" dirty="0">
              <a:ln>
                <a:noFill/>
              </a:ln>
              <a:solidFill>
                <a:schemeClr val="tx1"/>
              </a:solidFill>
              <a:effectLst/>
            </a:endParaRPr>
          </a:p>
        </p:txBody>
      </p:sp>
      <p:sp>
        <p:nvSpPr>
          <p:cNvPr id="23" name="Rectangle 12"/>
          <p:cNvSpPr>
            <a:spLocks noChangeArrowheads="1"/>
          </p:cNvSpPr>
          <p:nvPr/>
        </p:nvSpPr>
        <p:spPr bwMode="auto">
          <a:xfrm>
            <a:off x="690880" y="58477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itle 1"/>
          <p:cNvSpPr txBox="1">
            <a:spLocks/>
          </p:cNvSpPr>
          <p:nvPr/>
        </p:nvSpPr>
        <p:spPr>
          <a:xfrm>
            <a:off x="2803328" y="296126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tx1"/>
                </a:solidFill>
              </a:rPr>
              <a:t>Unacceptable Signatures</a:t>
            </a:r>
          </a:p>
          <a:p>
            <a:endParaRPr lang="en-US" dirty="0">
              <a:solidFill>
                <a:schemeClr val="tx1"/>
              </a:solidFill>
            </a:endParaRPr>
          </a:p>
        </p:txBody>
      </p:sp>
      <p:sp>
        <p:nvSpPr>
          <p:cNvPr id="3" name="TextBox 2"/>
          <p:cNvSpPr txBox="1"/>
          <p:nvPr/>
        </p:nvSpPr>
        <p:spPr>
          <a:xfrm>
            <a:off x="5679680" y="1032344"/>
            <a:ext cx="2391303" cy="646331"/>
          </a:xfrm>
          <a:prstGeom prst="rect">
            <a:avLst/>
          </a:prstGeom>
          <a:noFill/>
        </p:spPr>
        <p:txBody>
          <a:bodyPr wrap="square" rtlCol="0">
            <a:spAutoFit/>
          </a:bodyPr>
          <a:lstStyle/>
          <a:p>
            <a:r>
              <a:rPr lang="en-US" b="1" dirty="0"/>
              <a:t>Signed by drawing signature in Adobe</a:t>
            </a:r>
          </a:p>
        </p:txBody>
      </p:sp>
      <p:pic>
        <p:nvPicPr>
          <p:cNvPr id="8" name="Picture 7"/>
          <p:cNvPicPr>
            <a:picLocks noChangeAspect="1"/>
          </p:cNvPicPr>
          <p:nvPr/>
        </p:nvPicPr>
        <p:blipFill>
          <a:blip r:embed="rId2"/>
          <a:stretch>
            <a:fillRect/>
          </a:stretch>
        </p:blipFill>
        <p:spPr>
          <a:xfrm>
            <a:off x="1959846" y="4399989"/>
            <a:ext cx="3200400" cy="962025"/>
          </a:xfrm>
          <a:prstGeom prst="rect">
            <a:avLst/>
          </a:prstGeom>
        </p:spPr>
      </p:pic>
      <p:sp>
        <p:nvSpPr>
          <p:cNvPr id="10" name="TextBox 9"/>
          <p:cNvSpPr txBox="1"/>
          <p:nvPr/>
        </p:nvSpPr>
        <p:spPr>
          <a:xfrm>
            <a:off x="1327491" y="3732933"/>
            <a:ext cx="4376058" cy="646331"/>
          </a:xfrm>
          <a:prstGeom prst="rect">
            <a:avLst/>
          </a:prstGeom>
          <a:noFill/>
        </p:spPr>
        <p:txBody>
          <a:bodyPr wrap="square" rtlCol="0">
            <a:spAutoFit/>
          </a:bodyPr>
          <a:lstStyle/>
          <a:p>
            <a:pPr algn="ctr"/>
            <a:r>
              <a:rPr lang="en-US" b="1" dirty="0"/>
              <a:t>Do not use the type function in Adobe Signature. </a:t>
            </a:r>
          </a:p>
        </p:txBody>
      </p:sp>
      <p:pic>
        <p:nvPicPr>
          <p:cNvPr id="13" name="Picture 12"/>
          <p:cNvPicPr>
            <a:picLocks noChangeAspect="1"/>
          </p:cNvPicPr>
          <p:nvPr/>
        </p:nvPicPr>
        <p:blipFill>
          <a:blip r:embed="rId3"/>
          <a:stretch>
            <a:fillRect/>
          </a:stretch>
        </p:blipFill>
        <p:spPr>
          <a:xfrm>
            <a:off x="7792135" y="4358832"/>
            <a:ext cx="1371600" cy="447675"/>
          </a:xfrm>
          <a:prstGeom prst="rect">
            <a:avLst/>
          </a:prstGeom>
        </p:spPr>
      </p:pic>
      <p:pic>
        <p:nvPicPr>
          <p:cNvPr id="14" name="Picture 13"/>
          <p:cNvPicPr>
            <a:picLocks noChangeAspect="1"/>
          </p:cNvPicPr>
          <p:nvPr/>
        </p:nvPicPr>
        <p:blipFill>
          <a:blip r:embed="rId4"/>
          <a:stretch>
            <a:fillRect/>
          </a:stretch>
        </p:blipFill>
        <p:spPr>
          <a:xfrm>
            <a:off x="7248792" y="4997406"/>
            <a:ext cx="2905125" cy="628650"/>
          </a:xfrm>
          <a:prstGeom prst="rect">
            <a:avLst/>
          </a:prstGeom>
        </p:spPr>
      </p:pic>
      <p:sp>
        <p:nvSpPr>
          <p:cNvPr id="28" name="TextBox 27"/>
          <p:cNvSpPr txBox="1"/>
          <p:nvPr/>
        </p:nvSpPr>
        <p:spPr>
          <a:xfrm>
            <a:off x="6592644" y="3717949"/>
            <a:ext cx="4376058" cy="646331"/>
          </a:xfrm>
          <a:prstGeom prst="rect">
            <a:avLst/>
          </a:prstGeom>
          <a:noFill/>
        </p:spPr>
        <p:txBody>
          <a:bodyPr wrap="square" rtlCol="0">
            <a:spAutoFit/>
          </a:bodyPr>
          <a:lstStyle/>
          <a:p>
            <a:pPr algn="ctr"/>
            <a:r>
              <a:rPr lang="en-US" b="1" dirty="0"/>
              <a:t>Do not use the edit tool to add a text box to type your name or initials.</a:t>
            </a:r>
          </a:p>
        </p:txBody>
      </p:sp>
      <p:sp>
        <p:nvSpPr>
          <p:cNvPr id="6" name="Rectangle 5"/>
          <p:cNvSpPr/>
          <p:nvPr/>
        </p:nvSpPr>
        <p:spPr>
          <a:xfrm>
            <a:off x="120307" y="1006391"/>
            <a:ext cx="2046084" cy="1410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318791" y="1006391"/>
            <a:ext cx="2976371" cy="1756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65576" y="1006390"/>
            <a:ext cx="2626702" cy="193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462692" y="1019616"/>
            <a:ext cx="3449062" cy="1635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327502" y="3799476"/>
            <a:ext cx="4550784" cy="2638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31850" y="3767849"/>
            <a:ext cx="4536851" cy="2670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134101" y="1737264"/>
            <a:ext cx="2032290" cy="418775"/>
          </a:xfrm>
          <a:prstGeom prst="rect">
            <a:avLst/>
          </a:prstGeom>
        </p:spPr>
      </p:pic>
      <p:pic>
        <p:nvPicPr>
          <p:cNvPr id="9" name="Picture 8"/>
          <p:cNvPicPr>
            <a:picLocks noChangeAspect="1"/>
          </p:cNvPicPr>
          <p:nvPr/>
        </p:nvPicPr>
        <p:blipFill>
          <a:blip r:embed="rId6"/>
          <a:stretch>
            <a:fillRect/>
          </a:stretch>
        </p:blipFill>
        <p:spPr>
          <a:xfrm>
            <a:off x="2333464" y="1871547"/>
            <a:ext cx="2961698" cy="678073"/>
          </a:xfrm>
          <a:prstGeom prst="rect">
            <a:avLst/>
          </a:prstGeom>
        </p:spPr>
      </p:pic>
      <p:pic>
        <p:nvPicPr>
          <p:cNvPr id="17" name="Picture 16"/>
          <p:cNvPicPr>
            <a:picLocks noChangeAspect="1"/>
          </p:cNvPicPr>
          <p:nvPr/>
        </p:nvPicPr>
        <p:blipFill>
          <a:blip r:embed="rId7"/>
          <a:stretch>
            <a:fillRect/>
          </a:stretch>
        </p:blipFill>
        <p:spPr>
          <a:xfrm>
            <a:off x="5565576" y="1707874"/>
            <a:ext cx="2626702" cy="1189255"/>
          </a:xfrm>
          <a:prstGeom prst="rect">
            <a:avLst/>
          </a:prstGeom>
        </p:spPr>
      </p:pic>
      <p:pic>
        <p:nvPicPr>
          <p:cNvPr id="18" name="Picture 17"/>
          <p:cNvPicPr>
            <a:picLocks noChangeAspect="1"/>
          </p:cNvPicPr>
          <p:nvPr/>
        </p:nvPicPr>
        <p:blipFill>
          <a:blip r:embed="rId8"/>
          <a:stretch>
            <a:fillRect/>
          </a:stretch>
        </p:blipFill>
        <p:spPr>
          <a:xfrm>
            <a:off x="8477935" y="1883529"/>
            <a:ext cx="3411390" cy="686569"/>
          </a:xfrm>
          <a:prstGeom prst="rect">
            <a:avLst/>
          </a:prstGeom>
        </p:spPr>
      </p:pic>
      <p:pic>
        <p:nvPicPr>
          <p:cNvPr id="19" name="Picture 18"/>
          <p:cNvPicPr>
            <a:picLocks noChangeAspect="1"/>
          </p:cNvPicPr>
          <p:nvPr/>
        </p:nvPicPr>
        <p:blipFill>
          <a:blip r:embed="rId9"/>
          <a:stretch>
            <a:fillRect/>
          </a:stretch>
        </p:blipFill>
        <p:spPr>
          <a:xfrm>
            <a:off x="1840769" y="5488320"/>
            <a:ext cx="3524250" cy="666750"/>
          </a:xfrm>
          <a:prstGeom prst="rect">
            <a:avLst/>
          </a:prstGeom>
        </p:spPr>
      </p:pic>
      <p:pic>
        <p:nvPicPr>
          <p:cNvPr id="22" name="Picture 21"/>
          <p:cNvPicPr>
            <a:picLocks noChangeAspect="1"/>
          </p:cNvPicPr>
          <p:nvPr/>
        </p:nvPicPr>
        <p:blipFill>
          <a:blip r:embed="rId10"/>
          <a:stretch>
            <a:fillRect/>
          </a:stretch>
        </p:blipFill>
        <p:spPr>
          <a:xfrm>
            <a:off x="7244735" y="5781675"/>
            <a:ext cx="2905125" cy="466725"/>
          </a:xfrm>
          <a:prstGeom prst="rect">
            <a:avLst/>
          </a:prstGeom>
        </p:spPr>
      </p:pic>
    </p:spTree>
    <p:extLst>
      <p:ext uri="{BB962C8B-B14F-4D97-AF65-F5344CB8AC3E}">
        <p14:creationId xmlns:p14="http://schemas.microsoft.com/office/powerpoint/2010/main" val="47364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Box 4"/>
          <p:cNvSpPr txBox="1"/>
          <p:nvPr/>
        </p:nvSpPr>
        <p:spPr>
          <a:xfrm>
            <a:off x="3108063" y="-32917"/>
            <a:ext cx="6582347" cy="954107"/>
          </a:xfrm>
          <a:prstGeom prst="rect">
            <a:avLst/>
          </a:prstGeom>
          <a:noFill/>
        </p:spPr>
        <p:txBody>
          <a:bodyPr wrap="square" rtlCol="0">
            <a:spAutoFit/>
          </a:bodyPr>
          <a:lstStyle/>
          <a:p>
            <a:pPr algn="ctr"/>
            <a:r>
              <a:rPr lang="en-US" sz="3600" b="1" dirty="0"/>
              <a:t>FILLING OUT THE BRIEF </a:t>
            </a:r>
            <a:r>
              <a:rPr lang="en-US" sz="2000" b="1" dirty="0"/>
              <a:t>(new contract)</a:t>
            </a:r>
          </a:p>
        </p:txBody>
      </p:sp>
      <p:sp>
        <p:nvSpPr>
          <p:cNvPr id="3" name="Slide Number Placeholder 2"/>
          <p:cNvSpPr>
            <a:spLocks noGrp="1"/>
          </p:cNvSpPr>
          <p:nvPr>
            <p:ph type="sldNum" sz="quarter" idx="12"/>
          </p:nvPr>
        </p:nvSpPr>
        <p:spPr>
          <a:xfrm>
            <a:off x="10514439" y="5838647"/>
            <a:ext cx="753545" cy="365125"/>
          </a:xfrm>
        </p:spPr>
        <p:txBody>
          <a:bodyPr/>
          <a:lstStyle/>
          <a:p>
            <a:fld id="{1AA5DBFF-7E41-41A9-88BD-010C5078871F}" type="slidenum">
              <a:rPr lang="en-US" smtClean="0"/>
              <a:t>8</a:t>
            </a:fld>
            <a:endParaRPr lang="en-US" dirty="0"/>
          </a:p>
        </p:txBody>
      </p:sp>
      <p:sp>
        <p:nvSpPr>
          <p:cNvPr id="2" name="TextBox 1"/>
          <p:cNvSpPr txBox="1"/>
          <p:nvPr/>
        </p:nvSpPr>
        <p:spPr>
          <a:xfrm>
            <a:off x="389331" y="1379146"/>
            <a:ext cx="1622965" cy="954107"/>
          </a:xfrm>
          <a:prstGeom prst="rect">
            <a:avLst/>
          </a:prstGeom>
          <a:noFill/>
        </p:spPr>
        <p:txBody>
          <a:bodyPr wrap="square" rtlCol="0">
            <a:spAutoFit/>
          </a:bodyPr>
          <a:lstStyle/>
          <a:p>
            <a:r>
              <a:rPr lang="en-US" sz="1400" b="1" dirty="0"/>
              <a:t>1. Fiscal Year that original contract is effective</a:t>
            </a:r>
            <a:endParaRPr lang="en-US" sz="1400" dirty="0"/>
          </a:p>
        </p:txBody>
      </p:sp>
      <p:sp>
        <p:nvSpPr>
          <p:cNvPr id="17" name="TextBox 16"/>
          <p:cNvSpPr txBox="1"/>
          <p:nvPr/>
        </p:nvSpPr>
        <p:spPr>
          <a:xfrm>
            <a:off x="2410639" y="1379146"/>
            <a:ext cx="1517731" cy="738664"/>
          </a:xfrm>
          <a:prstGeom prst="rect">
            <a:avLst/>
          </a:prstGeom>
          <a:noFill/>
        </p:spPr>
        <p:txBody>
          <a:bodyPr wrap="square" rtlCol="0">
            <a:spAutoFit/>
          </a:bodyPr>
          <a:lstStyle/>
          <a:p>
            <a:r>
              <a:rPr lang="en-US" sz="1400" b="1" dirty="0"/>
              <a:t>2. Your agency Org code e.g. 350 (GSD)</a:t>
            </a:r>
            <a:endParaRPr lang="en-US" sz="1400" dirty="0"/>
          </a:p>
        </p:txBody>
      </p:sp>
      <p:sp>
        <p:nvSpPr>
          <p:cNvPr id="26" name="TextBox 25"/>
          <p:cNvSpPr txBox="1"/>
          <p:nvPr/>
        </p:nvSpPr>
        <p:spPr>
          <a:xfrm>
            <a:off x="4512184" y="1227957"/>
            <a:ext cx="1368569" cy="954107"/>
          </a:xfrm>
          <a:prstGeom prst="rect">
            <a:avLst/>
          </a:prstGeom>
          <a:noFill/>
        </p:spPr>
        <p:txBody>
          <a:bodyPr wrap="square" rtlCol="0">
            <a:spAutoFit/>
          </a:bodyPr>
          <a:lstStyle/>
          <a:p>
            <a:r>
              <a:rPr lang="en-US" sz="1400" b="1" dirty="0"/>
              <a:t>3. Org code optional if no code enter all zeros</a:t>
            </a:r>
          </a:p>
        </p:txBody>
      </p:sp>
      <p:sp>
        <p:nvSpPr>
          <p:cNvPr id="34" name="TextBox 33"/>
          <p:cNvSpPr txBox="1"/>
          <p:nvPr/>
        </p:nvSpPr>
        <p:spPr>
          <a:xfrm>
            <a:off x="5978139" y="1014714"/>
            <a:ext cx="1800445" cy="1169551"/>
          </a:xfrm>
          <a:prstGeom prst="rect">
            <a:avLst/>
          </a:prstGeom>
          <a:noFill/>
        </p:spPr>
        <p:txBody>
          <a:bodyPr wrap="square" rtlCol="0">
            <a:spAutoFit/>
          </a:bodyPr>
          <a:lstStyle/>
          <a:p>
            <a:pPr lvl="0"/>
            <a:r>
              <a:rPr lang="en-US" sz="1400" b="1" dirty="0"/>
              <a:t>4. Contract number required. SHARE assigned or Agency assigned</a:t>
            </a:r>
          </a:p>
        </p:txBody>
      </p:sp>
      <p:sp>
        <p:nvSpPr>
          <p:cNvPr id="47" name="TextBox 46"/>
          <p:cNvSpPr txBox="1"/>
          <p:nvPr/>
        </p:nvSpPr>
        <p:spPr>
          <a:xfrm>
            <a:off x="7803995" y="1166889"/>
            <a:ext cx="1684397" cy="954107"/>
          </a:xfrm>
          <a:prstGeom prst="rect">
            <a:avLst/>
          </a:prstGeom>
          <a:noFill/>
        </p:spPr>
        <p:txBody>
          <a:bodyPr wrap="square" rtlCol="0">
            <a:spAutoFit/>
          </a:bodyPr>
          <a:lstStyle/>
          <a:p>
            <a:pPr lvl="0"/>
            <a:r>
              <a:rPr lang="en-US" sz="1400" b="1" dirty="0"/>
              <a:t>5. Amendment number e.g. 01. If new contract enter zeros</a:t>
            </a:r>
          </a:p>
        </p:txBody>
      </p:sp>
      <p:sp>
        <p:nvSpPr>
          <p:cNvPr id="56" name="TextBox 55"/>
          <p:cNvSpPr txBox="1"/>
          <p:nvPr/>
        </p:nvSpPr>
        <p:spPr>
          <a:xfrm>
            <a:off x="9755720" y="2033833"/>
            <a:ext cx="1575187" cy="954107"/>
          </a:xfrm>
          <a:prstGeom prst="rect">
            <a:avLst/>
          </a:prstGeom>
          <a:noFill/>
        </p:spPr>
        <p:txBody>
          <a:bodyPr wrap="square" rtlCol="0">
            <a:spAutoFit/>
          </a:bodyPr>
          <a:lstStyle/>
          <a:p>
            <a:r>
              <a:rPr lang="en-US" sz="1400" b="1" dirty="0"/>
              <a:t>6. Contractor information Must match SHARE</a:t>
            </a:r>
          </a:p>
        </p:txBody>
      </p:sp>
      <p:sp>
        <p:nvSpPr>
          <p:cNvPr id="66" name="TextBox 65"/>
          <p:cNvSpPr txBox="1"/>
          <p:nvPr/>
        </p:nvSpPr>
        <p:spPr>
          <a:xfrm>
            <a:off x="9781052" y="3183687"/>
            <a:ext cx="1393902" cy="1169551"/>
          </a:xfrm>
          <a:prstGeom prst="rect">
            <a:avLst/>
          </a:prstGeom>
          <a:noFill/>
        </p:spPr>
        <p:txBody>
          <a:bodyPr wrap="square" rtlCol="0">
            <a:spAutoFit/>
          </a:bodyPr>
          <a:lstStyle/>
          <a:p>
            <a:r>
              <a:rPr lang="en-US" sz="1400" b="1" dirty="0"/>
              <a:t>7. Agency contracts processor contact information</a:t>
            </a:r>
          </a:p>
        </p:txBody>
      </p:sp>
      <p:sp>
        <p:nvSpPr>
          <p:cNvPr id="71" name="TextBox 70"/>
          <p:cNvSpPr txBox="1"/>
          <p:nvPr/>
        </p:nvSpPr>
        <p:spPr>
          <a:xfrm>
            <a:off x="98344" y="4039326"/>
            <a:ext cx="1662225" cy="1161537"/>
          </a:xfrm>
          <a:prstGeom prst="rect">
            <a:avLst/>
          </a:prstGeom>
          <a:noFill/>
        </p:spPr>
        <p:txBody>
          <a:bodyPr wrap="square" rtlCol="0">
            <a:spAutoFit/>
          </a:bodyPr>
          <a:lstStyle/>
          <a:p>
            <a:r>
              <a:rPr lang="en-US" sz="1400" b="1" dirty="0"/>
              <a:t>8b: Amount for services provided that cross multiple fiscal years</a:t>
            </a:r>
          </a:p>
        </p:txBody>
      </p:sp>
      <p:sp>
        <p:nvSpPr>
          <p:cNvPr id="79" name="TextBox 78"/>
          <p:cNvSpPr txBox="1"/>
          <p:nvPr/>
        </p:nvSpPr>
        <p:spPr>
          <a:xfrm>
            <a:off x="290655" y="5491214"/>
            <a:ext cx="2082576" cy="1169551"/>
          </a:xfrm>
          <a:prstGeom prst="rect">
            <a:avLst/>
          </a:prstGeom>
          <a:noFill/>
        </p:spPr>
        <p:txBody>
          <a:bodyPr wrap="square" rtlCol="0">
            <a:spAutoFit/>
          </a:bodyPr>
          <a:lstStyle/>
          <a:p>
            <a:r>
              <a:rPr lang="en-US" sz="1400" b="1" dirty="0"/>
              <a:t>11. Leave blank for original contract and for amendments, enter date original contract was effective</a:t>
            </a:r>
          </a:p>
        </p:txBody>
      </p:sp>
      <p:sp>
        <p:nvSpPr>
          <p:cNvPr id="83" name="TextBox 82"/>
          <p:cNvSpPr txBox="1"/>
          <p:nvPr/>
        </p:nvSpPr>
        <p:spPr>
          <a:xfrm>
            <a:off x="2465143" y="5423281"/>
            <a:ext cx="1930804" cy="1169551"/>
          </a:xfrm>
          <a:prstGeom prst="rect">
            <a:avLst/>
          </a:prstGeom>
          <a:noFill/>
        </p:spPr>
        <p:txBody>
          <a:bodyPr wrap="square" rtlCol="0">
            <a:spAutoFit/>
          </a:bodyPr>
          <a:lstStyle/>
          <a:p>
            <a:r>
              <a:rPr lang="en-US" sz="1400" b="1" dirty="0"/>
              <a:t>13. Retroactive effective dates need approval from GSD secretary (should always be “N”)</a:t>
            </a:r>
          </a:p>
        </p:txBody>
      </p:sp>
      <p:sp>
        <p:nvSpPr>
          <p:cNvPr id="84" name="TextBox 83"/>
          <p:cNvSpPr txBox="1"/>
          <p:nvPr/>
        </p:nvSpPr>
        <p:spPr>
          <a:xfrm>
            <a:off x="4476251" y="5436435"/>
            <a:ext cx="1781425" cy="1169551"/>
          </a:xfrm>
          <a:prstGeom prst="rect">
            <a:avLst/>
          </a:prstGeom>
          <a:noFill/>
        </p:spPr>
        <p:txBody>
          <a:bodyPr wrap="square" rtlCol="0">
            <a:spAutoFit/>
          </a:bodyPr>
          <a:lstStyle/>
          <a:p>
            <a:r>
              <a:rPr lang="en-US" sz="1400" b="1" dirty="0"/>
              <a:t>14. Indicate whether or not vendor is a non-profit organization</a:t>
            </a:r>
          </a:p>
        </p:txBody>
      </p:sp>
      <p:sp>
        <p:nvSpPr>
          <p:cNvPr id="85" name="TextBox 84"/>
          <p:cNvSpPr txBox="1"/>
          <p:nvPr/>
        </p:nvSpPr>
        <p:spPr>
          <a:xfrm>
            <a:off x="6349589" y="5423181"/>
            <a:ext cx="1242301" cy="1169551"/>
          </a:xfrm>
          <a:prstGeom prst="rect">
            <a:avLst/>
          </a:prstGeom>
          <a:noFill/>
        </p:spPr>
        <p:txBody>
          <a:bodyPr wrap="square" rtlCol="0">
            <a:spAutoFit/>
          </a:bodyPr>
          <a:lstStyle/>
          <a:p>
            <a:r>
              <a:rPr lang="en-US" sz="1400" b="1" dirty="0"/>
              <a:t>9. Enter all fiscal year(s)</a:t>
            </a:r>
          </a:p>
          <a:p>
            <a:r>
              <a:rPr lang="en-US" sz="1400" b="1" dirty="0"/>
              <a:t>contract is valid</a:t>
            </a:r>
          </a:p>
        </p:txBody>
      </p:sp>
      <p:sp>
        <p:nvSpPr>
          <p:cNvPr id="86" name="TextBox 85"/>
          <p:cNvSpPr txBox="1"/>
          <p:nvPr/>
        </p:nvSpPr>
        <p:spPr>
          <a:xfrm>
            <a:off x="7886683" y="5436435"/>
            <a:ext cx="1293542" cy="738664"/>
          </a:xfrm>
          <a:prstGeom prst="rect">
            <a:avLst/>
          </a:prstGeom>
          <a:noFill/>
        </p:spPr>
        <p:txBody>
          <a:bodyPr wrap="square" rtlCol="0">
            <a:spAutoFit/>
          </a:bodyPr>
          <a:lstStyle/>
          <a:p>
            <a:r>
              <a:rPr lang="en-US" sz="1400" b="1" dirty="0"/>
              <a:t>12. Date contract expires</a:t>
            </a:r>
          </a:p>
        </p:txBody>
      </p:sp>
      <p:sp>
        <p:nvSpPr>
          <p:cNvPr id="87" name="TextBox 86"/>
          <p:cNvSpPr txBox="1"/>
          <p:nvPr/>
        </p:nvSpPr>
        <p:spPr>
          <a:xfrm>
            <a:off x="9545532" y="4574660"/>
            <a:ext cx="1686562" cy="738664"/>
          </a:xfrm>
          <a:prstGeom prst="rect">
            <a:avLst/>
          </a:prstGeom>
          <a:noFill/>
        </p:spPr>
        <p:txBody>
          <a:bodyPr wrap="square" rtlCol="0">
            <a:spAutoFit/>
          </a:bodyPr>
          <a:lstStyle/>
          <a:p>
            <a:r>
              <a:rPr lang="en-US" sz="1400" b="1" dirty="0"/>
              <a:t>10.  Budget amounts for new contract. </a:t>
            </a:r>
          </a:p>
        </p:txBody>
      </p:sp>
      <p:pic>
        <p:nvPicPr>
          <p:cNvPr id="4" name="Picture 3"/>
          <p:cNvPicPr>
            <a:picLocks noChangeAspect="1"/>
          </p:cNvPicPr>
          <p:nvPr/>
        </p:nvPicPr>
        <p:blipFill>
          <a:blip r:embed="rId2"/>
          <a:stretch>
            <a:fillRect/>
          </a:stretch>
        </p:blipFill>
        <p:spPr>
          <a:xfrm>
            <a:off x="2351187" y="2199091"/>
            <a:ext cx="6924006" cy="3109305"/>
          </a:xfrm>
          <a:prstGeom prst="rect">
            <a:avLst/>
          </a:prstGeom>
        </p:spPr>
      </p:pic>
      <p:cxnSp>
        <p:nvCxnSpPr>
          <p:cNvPr id="39" name="Straight Arrow Connector 38"/>
          <p:cNvCxnSpPr/>
          <p:nvPr/>
        </p:nvCxnSpPr>
        <p:spPr>
          <a:xfrm flipH="1">
            <a:off x="4906539" y="2024615"/>
            <a:ext cx="498848" cy="69539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414360" y="2089404"/>
            <a:ext cx="556379" cy="711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H="1">
            <a:off x="3509637" y="1803365"/>
            <a:ext cx="220548" cy="937564"/>
          </a:xfrm>
          <a:prstGeom prst="bentConnector4">
            <a:avLst>
              <a:gd name="adj1" fmla="val -103651"/>
              <a:gd name="adj2" fmla="val 69696"/>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330913" y="2238327"/>
            <a:ext cx="1173122" cy="5628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534714" y="3489172"/>
            <a:ext cx="1166414" cy="3513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1303337" y="4221431"/>
            <a:ext cx="1590474" cy="1629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6146" y="2943200"/>
            <a:ext cx="1603628" cy="954107"/>
          </a:xfrm>
          <a:prstGeom prst="rect">
            <a:avLst/>
          </a:prstGeom>
          <a:noFill/>
        </p:spPr>
        <p:txBody>
          <a:bodyPr wrap="square" rtlCol="0">
            <a:spAutoFit/>
          </a:bodyPr>
          <a:lstStyle/>
          <a:p>
            <a:r>
              <a:rPr lang="en-US" sz="1400" b="1" dirty="0"/>
              <a:t>8a: Amount for services provided in one fiscal year</a:t>
            </a:r>
          </a:p>
        </p:txBody>
      </p:sp>
      <p:cxnSp>
        <p:nvCxnSpPr>
          <p:cNvPr id="57" name="Straight Arrow Connector 56"/>
          <p:cNvCxnSpPr/>
          <p:nvPr/>
        </p:nvCxnSpPr>
        <p:spPr>
          <a:xfrm flipV="1">
            <a:off x="1393902" y="4529597"/>
            <a:ext cx="2361844" cy="9232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954262" y="4834236"/>
            <a:ext cx="596835" cy="6569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3719443" y="5010780"/>
            <a:ext cx="792741" cy="79498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5667415" y="4077088"/>
            <a:ext cx="768935" cy="13448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7798562" y="4574660"/>
            <a:ext cx="390942" cy="9439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8954914" y="4231778"/>
            <a:ext cx="735496" cy="3428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8646193" y="3649928"/>
            <a:ext cx="1134860" cy="808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6153603" y="2948927"/>
            <a:ext cx="3627448" cy="4249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8219417" y="1996283"/>
            <a:ext cx="862089" cy="7972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3973448" y="3516668"/>
            <a:ext cx="933091" cy="173697"/>
          </a:xfrm>
          <a:prstGeom prst="rect">
            <a:avLst/>
          </a:prstGeom>
        </p:spPr>
      </p:pic>
      <p:pic>
        <p:nvPicPr>
          <p:cNvPr id="7" name="Picture 6"/>
          <p:cNvPicPr>
            <a:picLocks noChangeAspect="1"/>
          </p:cNvPicPr>
          <p:nvPr/>
        </p:nvPicPr>
        <p:blipFill>
          <a:blip r:embed="rId4"/>
          <a:stretch>
            <a:fillRect/>
          </a:stretch>
        </p:blipFill>
        <p:spPr>
          <a:xfrm>
            <a:off x="3970633" y="3540597"/>
            <a:ext cx="963614" cy="164594"/>
          </a:xfrm>
          <a:prstGeom prst="rect">
            <a:avLst/>
          </a:prstGeom>
        </p:spPr>
      </p:pic>
      <p:pic>
        <p:nvPicPr>
          <p:cNvPr id="37" name="Picture 36"/>
          <p:cNvPicPr>
            <a:picLocks noChangeAspect="1"/>
          </p:cNvPicPr>
          <p:nvPr/>
        </p:nvPicPr>
        <p:blipFill>
          <a:blip r:embed="rId5"/>
          <a:stretch>
            <a:fillRect/>
          </a:stretch>
        </p:blipFill>
        <p:spPr>
          <a:xfrm>
            <a:off x="2351388" y="2208414"/>
            <a:ext cx="6603526" cy="1496111"/>
          </a:xfrm>
          <a:prstGeom prst="rect">
            <a:avLst/>
          </a:prstGeom>
        </p:spPr>
      </p:pic>
      <p:pic>
        <p:nvPicPr>
          <p:cNvPr id="8" name="Picture 7"/>
          <p:cNvPicPr>
            <a:picLocks noChangeAspect="1"/>
          </p:cNvPicPr>
          <p:nvPr/>
        </p:nvPicPr>
        <p:blipFill>
          <a:blip r:embed="rId6"/>
          <a:stretch>
            <a:fillRect/>
          </a:stretch>
        </p:blipFill>
        <p:spPr>
          <a:xfrm>
            <a:off x="5361295" y="3832564"/>
            <a:ext cx="466725" cy="238125"/>
          </a:xfrm>
          <a:prstGeom prst="rect">
            <a:avLst/>
          </a:prstGeom>
        </p:spPr>
      </p:pic>
    </p:spTree>
    <p:extLst>
      <p:ext uri="{BB962C8B-B14F-4D97-AF65-F5344CB8AC3E}">
        <p14:creationId xmlns:p14="http://schemas.microsoft.com/office/powerpoint/2010/main" val="113980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A5DBFF-7E41-41A9-88BD-010C5078871F}" type="slidenum">
              <a:rPr lang="en-US" smtClean="0"/>
              <a:pPr/>
              <a:t>9</a:t>
            </a:fld>
            <a:endParaRPr lang="en-US"/>
          </a:p>
        </p:txBody>
      </p:sp>
      <p:pic>
        <p:nvPicPr>
          <p:cNvPr id="2" name="Picture 1"/>
          <p:cNvPicPr>
            <a:picLocks noChangeAspect="1"/>
          </p:cNvPicPr>
          <p:nvPr/>
        </p:nvPicPr>
        <p:blipFill>
          <a:blip r:embed="rId2"/>
          <a:stretch>
            <a:fillRect/>
          </a:stretch>
        </p:blipFill>
        <p:spPr>
          <a:xfrm>
            <a:off x="4114800" y="1433512"/>
            <a:ext cx="3962400" cy="3990975"/>
          </a:xfrm>
          <a:prstGeom prst="rect">
            <a:avLst/>
          </a:prstGeom>
        </p:spPr>
      </p:pic>
    </p:spTree>
    <p:extLst>
      <p:ext uri="{BB962C8B-B14F-4D97-AF65-F5344CB8AC3E}">
        <p14:creationId xmlns:p14="http://schemas.microsoft.com/office/powerpoint/2010/main" val="1918054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1_Office Theme">
  <a:themeElements>
    <a:clrScheme name="DoIT">
      <a:dk1>
        <a:srgbClr val="000000"/>
      </a:dk1>
      <a:lt1>
        <a:srgbClr val="FFFFFF"/>
      </a:lt1>
      <a:dk2>
        <a:srgbClr val="FEFCFF"/>
      </a:dk2>
      <a:lt2>
        <a:srgbClr val="FEFCFF"/>
      </a:lt2>
      <a:accent1>
        <a:srgbClr val="57245F"/>
      </a:accent1>
      <a:accent2>
        <a:srgbClr val="7B1D5A"/>
      </a:accent2>
      <a:accent3>
        <a:srgbClr val="FAC411"/>
      </a:accent3>
      <a:accent4>
        <a:srgbClr val="DDAB8E"/>
      </a:accent4>
      <a:accent5>
        <a:srgbClr val="F79420"/>
      </a:accent5>
      <a:accent6>
        <a:srgbClr val="35528A"/>
      </a:accent6>
      <a:hlink>
        <a:srgbClr val="7B1D5A"/>
      </a:hlink>
      <a:folHlink>
        <a:srgbClr val="5724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49027</TotalTime>
  <Words>2536</Words>
  <Application>Microsoft Office PowerPoint</Application>
  <PresentationFormat>Widescreen</PresentationFormat>
  <Paragraphs>264</Paragraphs>
  <Slides>34</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Aptos</vt:lpstr>
      <vt:lpstr>Arial</vt:lpstr>
      <vt:lpstr>Bookman Old Style</vt:lpstr>
      <vt:lpstr>Calibri</vt:lpstr>
      <vt:lpstr>Lapture</vt:lpstr>
      <vt:lpstr>Rockwell</vt:lpstr>
      <vt:lpstr>Techead</vt:lpstr>
      <vt:lpstr>Tw Cen MT</vt:lpstr>
      <vt:lpstr>Damask</vt:lpstr>
      <vt:lpstr>1_Office Theme</vt:lpstr>
      <vt:lpstr>General Services Department  Contract Review Bureau  Overview Training </vt:lpstr>
      <vt:lpstr>Welcome</vt:lpstr>
      <vt:lpstr>Scope of Work (SOW)</vt:lpstr>
      <vt:lpstr>Determination of Services</vt:lpstr>
      <vt:lpstr>Horizons of New Mexico </vt:lpstr>
      <vt:lpstr>Signature Transaction  Authorization Form</vt:lpstr>
      <vt:lpstr>Acceptable Signatures</vt:lpstr>
      <vt:lpstr>PowerPoint Presentation</vt:lpstr>
      <vt:lpstr>PowerPoint Presentation</vt:lpstr>
      <vt:lpstr>PowerPoint Presentation</vt:lpstr>
      <vt:lpstr>PowerPoint Presentation</vt:lpstr>
      <vt:lpstr>FILLING OUT THE BRIEF (cont’d)</vt:lpstr>
      <vt:lpstr>PowerPoint Presentation</vt:lpstr>
      <vt:lpstr>PowerPoint Presentation</vt:lpstr>
      <vt:lpstr>PowerPoint Presentation</vt:lpstr>
      <vt:lpstr>Contract Template</vt:lpstr>
      <vt:lpstr>AMENDMENTS</vt:lpstr>
      <vt:lpstr>PowerPoint Presentation</vt:lpstr>
      <vt:lpstr>PSC PURCHASE ORDERS </vt:lpstr>
      <vt:lpstr>SHARE Contract Module</vt:lpstr>
      <vt:lpstr>SHARE Contract Module Continued</vt:lpstr>
      <vt:lpstr>AGENCY CERTIFICATION FORM</vt:lpstr>
      <vt:lpstr>Other Required Forms and Memos </vt:lpstr>
      <vt:lpstr>RFP Documents </vt:lpstr>
      <vt:lpstr>Price Agreements</vt:lpstr>
      <vt:lpstr>Sole Source Contracts </vt:lpstr>
      <vt:lpstr>Sole Source Continued</vt:lpstr>
      <vt:lpstr>Sole source process</vt:lpstr>
      <vt:lpstr>Overview Deviation Requests</vt:lpstr>
      <vt:lpstr>PowerPoint Presentation</vt:lpstr>
      <vt:lpstr>Agency Review IMPORTANT!</vt:lpstr>
      <vt:lpstr>Important Resources</vt:lpstr>
      <vt:lpstr>Contract Processing Resources in DocuSign</vt:lpstr>
      <vt:lpstr>Thank you for joining us! Please reach out to us whenever you have questions.  We are here to help.</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Review Bureau  Contract Submission Training</dc:title>
  <dc:creator>Crystal Maestas</dc:creator>
  <cp:lastModifiedBy>Maestas, Ray, GSD</cp:lastModifiedBy>
  <cp:revision>368</cp:revision>
  <cp:lastPrinted>2023-03-06T17:18:29Z</cp:lastPrinted>
  <dcterms:created xsi:type="dcterms:W3CDTF">2015-08-19T16:54:59Z</dcterms:created>
  <dcterms:modified xsi:type="dcterms:W3CDTF">2024-11-25T16:26:36Z</dcterms:modified>
  <cp:contentStatus/>
</cp:coreProperties>
</file>